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729" r:id="rId4"/>
  </p:sldMasterIdLst>
  <p:notesMasterIdLst>
    <p:notesMasterId r:id="rId49"/>
  </p:notesMasterIdLst>
  <p:handoutMasterIdLst>
    <p:handoutMasterId r:id="rId50"/>
  </p:handoutMasterIdLst>
  <p:sldIdLst>
    <p:sldId id="289" r:id="rId5"/>
    <p:sldId id="413" r:id="rId6"/>
    <p:sldId id="2489" r:id="rId7"/>
    <p:sldId id="2473" r:id="rId8"/>
    <p:sldId id="2441" r:id="rId9"/>
    <p:sldId id="2449" r:id="rId10"/>
    <p:sldId id="2475" r:id="rId11"/>
    <p:sldId id="2476" r:id="rId12"/>
    <p:sldId id="2450" r:id="rId13"/>
    <p:sldId id="2484" r:id="rId14"/>
    <p:sldId id="2485" r:id="rId15"/>
    <p:sldId id="2486" r:id="rId16"/>
    <p:sldId id="274" r:id="rId17"/>
    <p:sldId id="287" r:id="rId18"/>
    <p:sldId id="288" r:id="rId19"/>
    <p:sldId id="2477" r:id="rId20"/>
    <p:sldId id="2464" r:id="rId21"/>
    <p:sldId id="339" r:id="rId22"/>
    <p:sldId id="2443" r:id="rId23"/>
    <p:sldId id="262" r:id="rId24"/>
    <p:sldId id="2453" r:id="rId25"/>
    <p:sldId id="2447" r:id="rId26"/>
    <p:sldId id="2451" r:id="rId27"/>
    <p:sldId id="264" r:id="rId28"/>
    <p:sldId id="261" r:id="rId29"/>
    <p:sldId id="260" r:id="rId30"/>
    <p:sldId id="2454" r:id="rId31"/>
    <p:sldId id="2455" r:id="rId32"/>
    <p:sldId id="2462" r:id="rId33"/>
    <p:sldId id="2448" r:id="rId34"/>
    <p:sldId id="2488" r:id="rId35"/>
    <p:sldId id="2478" r:id="rId36"/>
    <p:sldId id="397" r:id="rId37"/>
    <p:sldId id="401" r:id="rId38"/>
    <p:sldId id="2480" r:id="rId39"/>
    <p:sldId id="404" r:id="rId40"/>
    <p:sldId id="2479" r:id="rId41"/>
    <p:sldId id="402" r:id="rId42"/>
    <p:sldId id="2481" r:id="rId43"/>
    <p:sldId id="403" r:id="rId44"/>
    <p:sldId id="2487" r:id="rId45"/>
    <p:sldId id="415" r:id="rId46"/>
    <p:sldId id="2483" r:id="rId47"/>
    <p:sldId id="2440" r:id="rId48"/>
  </p:sldIdLst>
  <p:sldSz cx="12192000" cy="6858000"/>
  <p:notesSz cx="6858000" cy="9144000"/>
  <p:custDataLst>
    <p:tags r:id="rId51"/>
  </p:custDataLst>
  <p:defaultTextStyle>
    <a:defPPr>
      <a:defRPr lang="en-US"/>
    </a:defPPr>
    <a:lvl1pPr algn="l" rtl="0" fontAlgn="base">
      <a:spcBef>
        <a:spcPct val="0"/>
      </a:spcBef>
      <a:spcAft>
        <a:spcPct val="0"/>
      </a:spcAft>
      <a:defRPr kern="1200">
        <a:solidFill>
          <a:schemeClr val="tx1"/>
        </a:solidFill>
        <a:latin typeface="Calibri" charset="0"/>
        <a:ea typeface="ＭＳ Ｐゴシック" charset="0"/>
        <a:cs typeface="ＭＳ Ｐゴシック" charset="0"/>
      </a:defRPr>
    </a:lvl1pPr>
    <a:lvl2pPr marL="457200" algn="l" rtl="0" fontAlgn="base">
      <a:spcBef>
        <a:spcPct val="0"/>
      </a:spcBef>
      <a:spcAft>
        <a:spcPct val="0"/>
      </a:spcAft>
      <a:defRPr kern="1200">
        <a:solidFill>
          <a:schemeClr val="tx1"/>
        </a:solidFill>
        <a:latin typeface="Calibri" charset="0"/>
        <a:ea typeface="ＭＳ Ｐゴシック" charset="0"/>
        <a:cs typeface="ＭＳ Ｐゴシック" charset="0"/>
      </a:defRPr>
    </a:lvl2pPr>
    <a:lvl3pPr marL="914400" algn="l" rtl="0" fontAlgn="base">
      <a:spcBef>
        <a:spcPct val="0"/>
      </a:spcBef>
      <a:spcAft>
        <a:spcPct val="0"/>
      </a:spcAft>
      <a:defRPr kern="1200">
        <a:solidFill>
          <a:schemeClr val="tx1"/>
        </a:solidFill>
        <a:latin typeface="Calibri" charset="0"/>
        <a:ea typeface="ＭＳ Ｐゴシック" charset="0"/>
        <a:cs typeface="ＭＳ Ｐゴシック" charset="0"/>
      </a:defRPr>
    </a:lvl3pPr>
    <a:lvl4pPr marL="1371600" algn="l" rtl="0" fontAlgn="base">
      <a:spcBef>
        <a:spcPct val="0"/>
      </a:spcBef>
      <a:spcAft>
        <a:spcPct val="0"/>
      </a:spcAft>
      <a:defRPr kern="1200">
        <a:solidFill>
          <a:schemeClr val="tx1"/>
        </a:solidFill>
        <a:latin typeface="Calibri" charset="0"/>
        <a:ea typeface="ＭＳ Ｐゴシック" charset="0"/>
        <a:cs typeface="ＭＳ Ｐゴシック" charset="0"/>
      </a:defRPr>
    </a:lvl4pPr>
    <a:lvl5pPr marL="1828800" algn="l" rtl="0" fontAlgn="base">
      <a:spcBef>
        <a:spcPct val="0"/>
      </a:spcBef>
      <a:spcAft>
        <a:spcPct val="0"/>
      </a:spcAft>
      <a:defRPr kern="1200">
        <a:solidFill>
          <a:schemeClr val="tx1"/>
        </a:solidFill>
        <a:latin typeface="Calibri" charset="0"/>
        <a:ea typeface="ＭＳ Ｐゴシック" charset="0"/>
        <a:cs typeface="ＭＳ Ｐゴシック" charset="0"/>
      </a:defRPr>
    </a:lvl5pPr>
    <a:lvl6pPr marL="2286000" algn="l" defTabSz="457200" rtl="0" eaLnBrk="1" latinLnBrk="0" hangingPunct="1">
      <a:defRPr kern="1200">
        <a:solidFill>
          <a:schemeClr val="tx1"/>
        </a:solidFill>
        <a:latin typeface="Calibri" charset="0"/>
        <a:ea typeface="ＭＳ Ｐゴシック" charset="0"/>
        <a:cs typeface="ＭＳ Ｐゴシック" charset="0"/>
      </a:defRPr>
    </a:lvl6pPr>
    <a:lvl7pPr marL="2743200" algn="l" defTabSz="457200" rtl="0" eaLnBrk="1" latinLnBrk="0" hangingPunct="1">
      <a:defRPr kern="1200">
        <a:solidFill>
          <a:schemeClr val="tx1"/>
        </a:solidFill>
        <a:latin typeface="Calibri" charset="0"/>
        <a:ea typeface="ＭＳ Ｐゴシック" charset="0"/>
        <a:cs typeface="ＭＳ Ｐゴシック" charset="0"/>
      </a:defRPr>
    </a:lvl7pPr>
    <a:lvl8pPr marL="3200400" algn="l" defTabSz="457200" rtl="0" eaLnBrk="1" latinLnBrk="0" hangingPunct="1">
      <a:defRPr kern="1200">
        <a:solidFill>
          <a:schemeClr val="tx1"/>
        </a:solidFill>
        <a:latin typeface="Calibri" charset="0"/>
        <a:ea typeface="ＭＳ Ｐゴシック" charset="0"/>
        <a:cs typeface="ＭＳ Ｐゴシック" charset="0"/>
      </a:defRPr>
    </a:lvl8pPr>
    <a:lvl9pPr marL="3657600" algn="l" defTabSz="457200" rtl="0" eaLnBrk="1" latinLnBrk="0" hangingPunct="1">
      <a:defRPr kern="1200">
        <a:solidFill>
          <a:schemeClr val="tx1"/>
        </a:solidFill>
        <a:latin typeface="Calibri"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FFFF00"/>
    <a:srgbClr val="FFFFFF"/>
    <a:srgbClr val="DFBD17"/>
    <a:srgbClr val="054317"/>
    <a:srgbClr val="1A6613"/>
    <a:srgbClr val="FFBA03"/>
    <a:srgbClr val="ECB409"/>
    <a:srgbClr val="A0A0A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301B821-A1FF-4177-AEE7-76D212191A09}">
  <a:tblStyle styleId="{B301B821-A1FF-4177-AEE7-76D212191A09}" styleName="Medium Style 9">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2H>
      <a:tcStyle>
        <a:tcBdr/>
      </a:tcStyle>
    </a:band2H>
    <a:band1V>
      <a:tcStyle>
        <a:tcBdr/>
        <a:fill>
          <a:solidFill>
            <a:schemeClr val="accent1">
              <a:tint val="20000"/>
            </a:schemeClr>
          </a:solidFill>
        </a:fill>
      </a:tcStyle>
    </a:band1V>
    <a:band2V>
      <a:tcStyle>
        <a:tcBdr/>
      </a:tcStyle>
    </a:band2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seCell>
      <a:tcStyle>
        <a:tcBdr/>
      </a:tcStyle>
    </a:seCell>
    <a:swCell>
      <a:tcStyle>
        <a:tcBdr/>
      </a:tcStyle>
    </a:swCell>
    <a:firstRow>
      <a:tcTxStyle b="on">
        <a:fontRef idx="minor">
          <a:scrgbClr r="0" g="0" b="0"/>
        </a:fontRef>
        <a:schemeClr val="lt1"/>
      </a:tcTxStyle>
      <a:tcStyle>
        <a:tcBdr/>
        <a:fill>
          <a:solidFill>
            <a:schemeClr val="accent1"/>
          </a:solidFill>
        </a:fill>
      </a:tcStyle>
    </a:firstRow>
    <a:neCell>
      <a:tcStyle>
        <a:tcBdr/>
      </a:tcStyle>
    </a:neCell>
    <a:nwCell>
      <a:tcStyle>
        <a:tcBdr/>
      </a:tcStyle>
    </a:nwCell>
  </a:tblStyle>
  <a:tblStyle styleId="{9DCAF9ED-07DC-4A11-8D7F-57B35C25682E}" styleName="Medium Style 10">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2H>
      <a:tcStyle>
        <a:tcBdr/>
      </a:tcStyle>
    </a:band2H>
    <a:band1V>
      <a:tcStyle>
        <a:tcBdr/>
        <a:fill>
          <a:solidFill>
            <a:schemeClr val="accent2">
              <a:tint val="20000"/>
            </a:schemeClr>
          </a:solidFill>
        </a:fill>
      </a:tcStyle>
    </a:band1V>
    <a:band2V>
      <a:tcStyle>
        <a:tcBdr/>
      </a:tcStyle>
    </a:band2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seCell>
      <a:tcStyle>
        <a:tcBdr/>
      </a:tcStyle>
    </a:seCell>
    <a:swCell>
      <a:tcStyle>
        <a:tcBdr/>
      </a:tcStyle>
    </a:swCell>
    <a:firstRow>
      <a:tcTxStyle b="on">
        <a:fontRef idx="minor">
          <a:scrgbClr r="0" g="0" b="0"/>
        </a:fontRef>
        <a:schemeClr val="lt1"/>
      </a:tcTxStyle>
      <a:tcStyle>
        <a:tcBdr/>
        <a:fill>
          <a:solidFill>
            <a:schemeClr val="accent2"/>
          </a:solidFill>
        </a:fill>
      </a:tcStyle>
    </a:firstRow>
    <a:neCell>
      <a:tcStyle>
        <a:tcBdr/>
      </a:tcStyle>
    </a:neCell>
    <a:nwCell>
      <a:tcStyle>
        <a:tcBdr/>
      </a:tcStyle>
    </a:nwCell>
  </a:tblStyle>
  <a:tblStyle styleId="{793D81CF-94F2-401A-BA57-92F5A7B2D0C5}" styleName="Medium Style 8">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2H>
      <a:tcStyle>
        <a:tcBdr/>
      </a:tcStyle>
    </a:band2H>
    <a:band1V>
      <a:tcStyle>
        <a:tcBdr/>
        <a:fill>
          <a:solidFill>
            <a:schemeClr val="dk1">
              <a:tint val="20000"/>
            </a:schemeClr>
          </a:solidFill>
        </a:fill>
      </a:tcStyle>
    </a:band1V>
    <a:band2V>
      <a:tcStyle>
        <a:tcBdr/>
      </a:tcStyle>
    </a:band2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seCell>
      <a:tcStyle>
        <a:tcBdr/>
      </a:tcStyle>
    </a:seCell>
    <a:swCell>
      <a:tcStyle>
        <a:tcBdr/>
      </a:tcStyle>
    </a:swCell>
    <a:firstRow>
      <a:tcTxStyle b="on">
        <a:fontRef idx="minor">
          <a:scrgbClr r="0" g="0" b="0"/>
        </a:fontRef>
        <a:schemeClr val="lt1"/>
      </a:tcTxStyle>
      <a:tcStyle>
        <a:tcBdr/>
        <a:fill>
          <a:solidFill>
            <a:schemeClr val="dk1"/>
          </a:solidFill>
        </a:fill>
      </a:tcStyle>
    </a:firstRow>
    <a:neCell>
      <a:tcStyle>
        <a:tcBdr/>
      </a:tcStyle>
    </a:neCell>
    <a:nwCell>
      <a:tcStyle>
        <a:tcBdr/>
      </a:tcStyle>
    </a:nwCell>
  </a:tblStyle>
  <a:tblStyle styleId="{5FD0F851-EC5A-4D38-B0AD-8093EC10F338}" styleName="Light Style 6">
    <a:wholeTbl>
      <a:tcTxStyle>
        <a:fontRef idx="minor">
          <a:scrgbClr r="0" g="0" b="0"/>
        </a:fontRef>
        <a:schemeClr val="accent5"/>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band2V>
      <a:tcStyle>
        <a:tcBdr/>
      </a:tcStyle>
    </a:band2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seCell>
      <a:tcStyle>
        <a:tcBdr/>
      </a:tcStyle>
    </a:seCell>
    <a:swCell>
      <a:tcStyle>
        <a:tcBdr/>
      </a:tcStyle>
    </a:swCell>
    <a:firstRow>
      <a:tcTxStyle b="on"/>
      <a:tcStyle>
        <a:tcBdr>
          <a:bottom>
            <a:ln w="12700" cmpd="sng">
              <a:solidFill>
                <a:schemeClr val="accent5"/>
              </a:solidFill>
            </a:ln>
          </a:bottom>
        </a:tcBdr>
        <a:fill>
          <a:noFill/>
        </a:fill>
      </a:tcStyle>
    </a:firstRow>
    <a:neCell>
      <a:tcStyle>
        <a:tcBdr/>
      </a:tcStyle>
    </a:neCell>
    <a:nwCell>
      <a:tcStyle>
        <a:tcBdr/>
      </a:tcStyle>
    </a:nwCell>
  </a:tblStyle>
  <a:tblStyle styleId="{1FECB4D8-DB02-4DC6-A0A2-4F2EBAE1DC90}" styleName="Medium Style 11">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2H>
      <a:tcStyle>
        <a:tcBdr/>
      </a:tcStyle>
    </a:band2H>
    <a:band1V>
      <a:tcStyle>
        <a:tcBdr/>
        <a:fill>
          <a:solidFill>
            <a:schemeClr val="accent3">
              <a:tint val="20000"/>
            </a:schemeClr>
          </a:solidFill>
        </a:fill>
      </a:tcStyle>
    </a:band1V>
    <a:band2V>
      <a:tcStyle>
        <a:tcBdr/>
      </a:tcStyle>
    </a:band2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seCell>
      <a:tcStyle>
        <a:tcBdr/>
      </a:tcStyle>
    </a:seCell>
    <a:swCell>
      <a:tcStyle>
        <a:tcBdr/>
      </a:tcStyle>
    </a:swCell>
    <a:firstRow>
      <a:tcTxStyle b="on">
        <a:fontRef idx="minor">
          <a:scrgbClr r="0" g="0" b="0"/>
        </a:fontRef>
        <a:schemeClr val="lt1"/>
      </a:tcTxStyle>
      <a:tcStyle>
        <a:tcBdr/>
        <a:fill>
          <a:solidFill>
            <a:schemeClr val="accent3"/>
          </a:solidFill>
        </a:fill>
      </a:tcStyle>
    </a:firstRow>
    <a:neCell>
      <a:tcStyle>
        <a:tcBdr/>
      </a:tcStyle>
    </a:neCell>
    <a:nwCell>
      <a:tcStyle>
        <a:tcBdr/>
      </a:tcStyle>
    </a:nwCell>
  </a:tblStyle>
  <a:tblStyle styleId="{3B4B98B0-60AC-42C2-AFA5-B58CD77FA1E5}" styleName="Light Style 2">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band2V>
      <a:tcStyle>
        <a:tcBdr/>
      </a:tcStyle>
    </a:band2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seCell>
      <a:tcStyle>
        <a:tcBdr/>
      </a:tcStyle>
    </a:seCell>
    <a:swCell>
      <a:tcStyle>
        <a:tcBdr/>
      </a:tcStyle>
    </a:swCell>
    <a:firstRow>
      <a:tcTxStyle b="on"/>
      <a:tcStyle>
        <a:tcBdr>
          <a:bottom>
            <a:ln w="12700" cmpd="sng">
              <a:solidFill>
                <a:schemeClr val="accent1"/>
              </a:solidFill>
            </a:ln>
          </a:bottom>
        </a:tcBdr>
        <a:fill>
          <a:noFill/>
        </a:fill>
      </a:tcStyle>
    </a:firstRow>
    <a:neCell>
      <a:tcStyle>
        <a:tcBdr/>
      </a:tcStyle>
    </a:neCell>
    <a:nwCell>
      <a:tcStyle>
        <a:tcBdr/>
      </a:tcStyle>
    </a:nwCell>
  </a:tblStyle>
  <a:tblStyle styleId="{0E3FDE45-AF77-4B5C-9715-49D594BDF05E}" styleName="Light Style 3">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band2V>
      <a:tcStyle>
        <a:tcBdr/>
      </a:tcStyle>
    </a:band2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seCell>
      <a:tcStyle>
        <a:tcBdr/>
      </a:tcStyle>
    </a:seCell>
    <a:swCell>
      <a:tcStyle>
        <a:tcBdr/>
      </a:tcStyle>
    </a:swCell>
    <a:firstRow>
      <a:tcTxStyle b="on"/>
      <a:tcStyle>
        <a:tcBdr>
          <a:bottom>
            <a:ln w="12700" cmpd="sng">
              <a:solidFill>
                <a:schemeClr val="accent2"/>
              </a:solidFill>
            </a:ln>
          </a:bottom>
        </a:tcBdr>
        <a:fill>
          <a:noFill/>
        </a:fill>
      </a:tcStyle>
    </a:firstRow>
    <a:neCell>
      <a:tcStyle>
        <a:tcBdr/>
      </a:tcStyle>
    </a:neCell>
    <a:nwCell>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389" autoAdjust="0"/>
    <p:restoredTop sz="92506" autoAdjust="0"/>
  </p:normalViewPr>
  <p:slideViewPr>
    <p:cSldViewPr>
      <p:cViewPr>
        <p:scale>
          <a:sx n="83" d="100"/>
          <a:sy n="83" d="100"/>
        </p:scale>
        <p:origin x="798" y="30"/>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57" d="100"/>
          <a:sy n="57" d="100"/>
        </p:scale>
        <p:origin x="2361" y="33"/>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handoutMaster" Target="handoutMasters/handoutMaster1.xml"/><Relationship Id="rId55"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viewProps" Target="viewProps.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8" Type="http://schemas.openxmlformats.org/officeDocument/2006/relationships/slide" Target="slides/slide4.xml"/><Relationship Id="rId51" Type="http://schemas.openxmlformats.org/officeDocument/2006/relationships/tags" Target="tags/tag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Rectangle 2"/>
          <p:cNvSpPr>
            <a:spLocks noGrp="1"/>
          </p:cNvSpPr>
          <p:nvPr>
            <p:ph type="hdr" sz="quarter"/>
          </p:nvPr>
        </p:nvSpPr>
        <p:spPr>
          <a:xfrm>
            <a:off x="0" y="0"/>
            <a:ext cx="2971800" cy="457200"/>
          </a:xfrm>
          <a:prstGeom prst="rect">
            <a:avLst/>
          </a:prstGeom>
        </p:spPr>
        <p:txBody>
          <a:bodyPr vert="horz"/>
          <a:lstStyle>
            <a:lvl1pPr fontAlgn="auto">
              <a:spcBef>
                <a:spcPts val="0"/>
              </a:spcBef>
              <a:spcAft>
                <a:spcPts val="0"/>
              </a:spcAft>
              <a:defRPr>
                <a:latin typeface="+mn-lt"/>
                <a:ea typeface="+mn-ea"/>
                <a:cs typeface="+mn-cs"/>
              </a:defRPr>
            </a:lvl1pPr>
            <a:extLst/>
          </a:lstStyle>
          <a:p>
            <a:pPr>
              <a:defRPr/>
            </a:pPr>
            <a:endParaRPr lang="en-US"/>
          </a:p>
        </p:txBody>
      </p:sp>
      <p:sp>
        <p:nvSpPr>
          <p:cNvPr id="3" name="Rectangle 3"/>
          <p:cNvSpPr>
            <a:spLocks noGrp="1"/>
          </p:cNvSpPr>
          <p:nvPr>
            <p:ph type="dt" sz="quarter" idx="1"/>
          </p:nvPr>
        </p:nvSpPr>
        <p:spPr>
          <a:xfrm>
            <a:off x="3884613" y="0"/>
            <a:ext cx="2971800" cy="457200"/>
          </a:xfrm>
          <a:prstGeom prst="rect">
            <a:avLst/>
          </a:prstGeom>
        </p:spPr>
        <p:txBody>
          <a:bodyPr vert="horz"/>
          <a:lstStyle>
            <a:lvl1pPr fontAlgn="auto">
              <a:spcBef>
                <a:spcPts val="0"/>
              </a:spcBef>
              <a:spcAft>
                <a:spcPts val="0"/>
              </a:spcAft>
              <a:defRPr>
                <a:latin typeface="+mn-lt"/>
                <a:ea typeface="+mn-ea"/>
                <a:cs typeface="+mn-cs"/>
              </a:defRPr>
            </a:lvl1pPr>
            <a:extLst/>
          </a:lstStyle>
          <a:p>
            <a:pPr>
              <a:defRPr/>
            </a:pPr>
            <a:fld id="{3B9F0CED-7E24-BF4C-9217-89A85EA4613D}" type="datetimeFigureOut">
              <a:rPr lang="en-US"/>
              <a:pPr>
                <a:defRPr/>
              </a:pPr>
              <a:t>1/24/2023</a:t>
            </a:fld>
            <a:endParaRPr lang="en-US"/>
          </a:p>
        </p:txBody>
      </p:sp>
      <p:sp>
        <p:nvSpPr>
          <p:cNvPr id="4" name="Rectangle 4"/>
          <p:cNvSpPr>
            <a:spLocks noGrp="1"/>
          </p:cNvSpPr>
          <p:nvPr>
            <p:ph type="ftr" sz="quarter" idx="2"/>
          </p:nvPr>
        </p:nvSpPr>
        <p:spPr>
          <a:xfrm>
            <a:off x="0" y="8685213"/>
            <a:ext cx="2971800" cy="457200"/>
          </a:xfrm>
          <a:prstGeom prst="rect">
            <a:avLst/>
          </a:prstGeom>
        </p:spPr>
        <p:txBody>
          <a:bodyPr vert="horz"/>
          <a:lstStyle>
            <a:lvl1pPr fontAlgn="auto">
              <a:spcBef>
                <a:spcPts val="0"/>
              </a:spcBef>
              <a:spcAft>
                <a:spcPts val="0"/>
              </a:spcAft>
              <a:defRPr>
                <a:latin typeface="+mn-lt"/>
                <a:ea typeface="+mn-ea"/>
                <a:cs typeface="+mn-cs"/>
              </a:defRPr>
            </a:lvl1pPr>
            <a:extLst/>
          </a:lstStyle>
          <a:p>
            <a:pPr>
              <a:defRPr/>
            </a:pPr>
            <a:endParaRPr lang="en-US"/>
          </a:p>
        </p:txBody>
      </p:sp>
      <p:sp>
        <p:nvSpPr>
          <p:cNvPr id="5" name="Rectangle 5"/>
          <p:cNvSpPr>
            <a:spLocks noGrp="1"/>
          </p:cNvSpPr>
          <p:nvPr>
            <p:ph type="sldNum" sz="quarter" idx="3"/>
          </p:nvPr>
        </p:nvSpPr>
        <p:spPr>
          <a:xfrm>
            <a:off x="3884613" y="8685213"/>
            <a:ext cx="2971800" cy="457200"/>
          </a:xfrm>
          <a:prstGeom prst="rect">
            <a:avLst/>
          </a:prstGeom>
        </p:spPr>
        <p:txBody>
          <a:bodyPr vert="horz"/>
          <a:lstStyle>
            <a:lvl1pPr fontAlgn="auto">
              <a:spcBef>
                <a:spcPts val="0"/>
              </a:spcBef>
              <a:spcAft>
                <a:spcPts val="0"/>
              </a:spcAft>
              <a:defRPr>
                <a:latin typeface="+mn-lt"/>
                <a:ea typeface="+mn-ea"/>
                <a:cs typeface="+mn-cs"/>
              </a:defRPr>
            </a:lvl1pPr>
            <a:extLst/>
          </a:lstStyle>
          <a:p>
            <a:pPr>
              <a:defRPr/>
            </a:pPr>
            <a:fld id="{02E9CC9B-1844-7749-A6D1-3AF634BC835B}" type="slidenum">
              <a:rPr lang="en-US"/>
              <a:pPr>
                <a:defRPr/>
              </a:pPr>
              <a:t>‹#›</a:t>
            </a:fld>
            <a:endParaRPr lang="en-US"/>
          </a:p>
        </p:txBody>
      </p:sp>
    </p:spTree>
    <p:extLst>
      <p:ext uri="{BB962C8B-B14F-4D97-AF65-F5344CB8AC3E}">
        <p14:creationId xmlns:p14="http://schemas.microsoft.com/office/powerpoint/2010/main" val="63229437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Rectangle 2"/>
          <p:cNvSpPr>
            <a:spLocks noGrp="1"/>
          </p:cNvSpPr>
          <p:nvPr>
            <p:ph type="hdr" sz="quarter"/>
          </p:nvPr>
        </p:nvSpPr>
        <p:spPr>
          <a:xfrm>
            <a:off x="0" y="0"/>
            <a:ext cx="2971800" cy="457200"/>
          </a:xfrm>
          <a:prstGeom prst="rect">
            <a:avLst/>
          </a:prstGeom>
        </p:spPr>
        <p:txBody>
          <a:bodyPr vert="horz"/>
          <a:lstStyle>
            <a:lvl1pPr fontAlgn="auto">
              <a:spcBef>
                <a:spcPts val="0"/>
              </a:spcBef>
              <a:spcAft>
                <a:spcPts val="0"/>
              </a:spcAft>
              <a:defRPr>
                <a:latin typeface="+mn-lt"/>
                <a:ea typeface="+mn-ea"/>
                <a:cs typeface="+mn-cs"/>
              </a:defRPr>
            </a:lvl1pPr>
            <a:extLst/>
          </a:lstStyle>
          <a:p>
            <a:pPr>
              <a:defRPr/>
            </a:pPr>
            <a:endParaRPr lang="en-US"/>
          </a:p>
        </p:txBody>
      </p:sp>
      <p:sp>
        <p:nvSpPr>
          <p:cNvPr id="3" name="Rectangle 3"/>
          <p:cNvSpPr>
            <a:spLocks noGrp="1"/>
          </p:cNvSpPr>
          <p:nvPr>
            <p:ph type="dt" idx="1"/>
          </p:nvPr>
        </p:nvSpPr>
        <p:spPr>
          <a:xfrm>
            <a:off x="3884613" y="0"/>
            <a:ext cx="2971800" cy="457200"/>
          </a:xfrm>
          <a:prstGeom prst="rect">
            <a:avLst/>
          </a:prstGeom>
        </p:spPr>
        <p:txBody>
          <a:bodyPr vert="horz"/>
          <a:lstStyle>
            <a:lvl1pPr fontAlgn="auto">
              <a:spcBef>
                <a:spcPts val="0"/>
              </a:spcBef>
              <a:spcAft>
                <a:spcPts val="0"/>
              </a:spcAft>
              <a:defRPr>
                <a:latin typeface="+mn-lt"/>
                <a:ea typeface="+mn-ea"/>
                <a:cs typeface="+mn-cs"/>
              </a:defRPr>
            </a:lvl1pPr>
            <a:extLst/>
          </a:lstStyle>
          <a:p>
            <a:pPr>
              <a:defRPr/>
            </a:pPr>
            <a:fld id="{8A491313-BF83-BC4F-87DA-A29417CF61EE}" type="datetimeFigureOut">
              <a:rPr lang="en-US"/>
              <a:pPr>
                <a:defRPr/>
              </a:pPr>
              <a:t>1/23/2023</a:t>
            </a:fld>
            <a:endParaRPr lang="en-US"/>
          </a:p>
        </p:txBody>
      </p:sp>
      <p:sp>
        <p:nvSpPr>
          <p:cNvPr id="4" name="Rectangle 4"/>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anchor="ctr"/>
          <a:lstStyle/>
          <a:p>
            <a:pPr lvl="0"/>
            <a:endParaRPr lang="en-US" noProof="0"/>
          </a:p>
        </p:txBody>
      </p:sp>
      <p:sp>
        <p:nvSpPr>
          <p:cNvPr id="5" name="Rectangle 5"/>
          <p:cNvSpPr>
            <a:spLocks noGrp="1"/>
          </p:cNvSpPr>
          <p:nvPr>
            <p:ph type="body" sz="quarter" idx="3"/>
          </p:nvPr>
        </p:nvSpPr>
        <p:spPr>
          <a:xfrm>
            <a:off x="685800" y="4343400"/>
            <a:ext cx="5486400" cy="4114800"/>
          </a:xfrm>
          <a:prstGeom prst="rect">
            <a:avLst/>
          </a:prstGeom>
        </p:spPr>
        <p:txBody>
          <a:bodyPr vert="horz">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Rectangle 6"/>
          <p:cNvSpPr>
            <a:spLocks noGrp="1"/>
          </p:cNvSpPr>
          <p:nvPr>
            <p:ph type="ftr" sz="quarter" idx="4"/>
          </p:nvPr>
        </p:nvSpPr>
        <p:spPr>
          <a:xfrm>
            <a:off x="0" y="8685213"/>
            <a:ext cx="2971800" cy="457200"/>
          </a:xfrm>
          <a:prstGeom prst="rect">
            <a:avLst/>
          </a:prstGeom>
        </p:spPr>
        <p:txBody>
          <a:bodyPr vert="horz"/>
          <a:lstStyle>
            <a:lvl1pPr fontAlgn="auto">
              <a:spcBef>
                <a:spcPts val="0"/>
              </a:spcBef>
              <a:spcAft>
                <a:spcPts val="0"/>
              </a:spcAft>
              <a:defRPr>
                <a:latin typeface="+mn-lt"/>
                <a:ea typeface="+mn-ea"/>
                <a:cs typeface="+mn-cs"/>
              </a:defRPr>
            </a:lvl1pPr>
            <a:extLst/>
          </a:lstStyle>
          <a:p>
            <a:pPr>
              <a:defRPr/>
            </a:pPr>
            <a:endParaRPr lang="en-US"/>
          </a:p>
        </p:txBody>
      </p:sp>
      <p:sp>
        <p:nvSpPr>
          <p:cNvPr id="7" name="Rectangle 7"/>
          <p:cNvSpPr>
            <a:spLocks noGrp="1"/>
          </p:cNvSpPr>
          <p:nvPr>
            <p:ph type="sldNum" sz="quarter" idx="5"/>
          </p:nvPr>
        </p:nvSpPr>
        <p:spPr>
          <a:xfrm>
            <a:off x="3884613" y="8685213"/>
            <a:ext cx="2971800" cy="457200"/>
          </a:xfrm>
          <a:prstGeom prst="rect">
            <a:avLst/>
          </a:prstGeom>
        </p:spPr>
        <p:txBody>
          <a:bodyPr vert="horz"/>
          <a:lstStyle>
            <a:lvl1pPr fontAlgn="auto">
              <a:spcBef>
                <a:spcPts val="0"/>
              </a:spcBef>
              <a:spcAft>
                <a:spcPts val="0"/>
              </a:spcAft>
              <a:defRPr>
                <a:latin typeface="+mn-lt"/>
                <a:ea typeface="+mn-ea"/>
                <a:cs typeface="+mn-cs"/>
              </a:defRPr>
            </a:lvl1pPr>
            <a:extLst/>
          </a:lstStyle>
          <a:p>
            <a:pPr>
              <a:defRPr/>
            </a:pPr>
            <a:fld id="{42310910-2610-F946-B908-1B939B60B29B}" type="slidenum">
              <a:rPr lang="en-US"/>
              <a:pPr>
                <a:defRPr/>
              </a:pPr>
              <a:t>‹#›</a:t>
            </a:fld>
            <a:endParaRPr lang="en-US"/>
          </a:p>
        </p:txBody>
      </p:sp>
    </p:spTree>
    <p:extLst>
      <p:ext uri="{BB962C8B-B14F-4D97-AF65-F5344CB8AC3E}">
        <p14:creationId xmlns:p14="http://schemas.microsoft.com/office/powerpoint/2010/main" val="237778888"/>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ＭＳ Ｐゴシック" charset="0"/>
        <a:cs typeface="ＭＳ Ｐゴシック" charset="0"/>
      </a:defRPr>
    </a:lvl1pPr>
    <a:lvl2pPr marL="457200" algn="l" rtl="0" eaLnBrk="0" fontAlgn="base" hangingPunct="0">
      <a:spcBef>
        <a:spcPct val="30000"/>
      </a:spcBef>
      <a:spcAft>
        <a:spcPct val="0"/>
      </a:spcAft>
      <a:defRPr sz="1200" kern="1200">
        <a:solidFill>
          <a:schemeClr val="tx1"/>
        </a:solidFill>
        <a:latin typeface="+mn-lt"/>
        <a:ea typeface="ＭＳ Ｐゴシック" charset="0"/>
        <a:cs typeface="+mn-cs"/>
      </a:defRPr>
    </a:lvl2pPr>
    <a:lvl3pPr marL="914400" algn="l" rtl="0" eaLnBrk="0" fontAlgn="base" hangingPunct="0">
      <a:spcBef>
        <a:spcPct val="30000"/>
      </a:spcBef>
      <a:spcAft>
        <a:spcPct val="0"/>
      </a:spcAft>
      <a:defRPr sz="1200" kern="1200">
        <a:solidFill>
          <a:schemeClr val="tx1"/>
        </a:solidFill>
        <a:latin typeface="+mn-lt"/>
        <a:ea typeface="ＭＳ Ｐゴシック" charset="0"/>
        <a:cs typeface="+mn-cs"/>
      </a:defRPr>
    </a:lvl3pPr>
    <a:lvl4pPr marL="1371600" algn="l" rtl="0" eaLnBrk="0" fontAlgn="base" hangingPunct="0">
      <a:spcBef>
        <a:spcPct val="30000"/>
      </a:spcBef>
      <a:spcAft>
        <a:spcPct val="0"/>
      </a:spcAft>
      <a:defRPr sz="1200" kern="1200">
        <a:solidFill>
          <a:schemeClr val="tx1"/>
        </a:solidFill>
        <a:latin typeface="+mn-lt"/>
        <a:ea typeface="ＭＳ Ｐゴシック" charset="0"/>
        <a:cs typeface="+mn-cs"/>
      </a:defRPr>
    </a:lvl4pPr>
    <a:lvl5pPr marL="1828800" algn="l" rtl="0" eaLnBrk="0" fontAlgn="base" hangingPunct="0">
      <a:spcBef>
        <a:spcPct val="30000"/>
      </a:spcBef>
      <a:spcAft>
        <a:spcPct val="0"/>
      </a:spcAft>
      <a:defRPr sz="1200" kern="1200">
        <a:solidFill>
          <a:schemeClr val="tx1"/>
        </a:solidFill>
        <a:latin typeface="+mn-lt"/>
        <a:ea typeface="ＭＳ Ｐゴシック" charset="0"/>
        <a:cs typeface="+mn-cs"/>
      </a:defRPr>
    </a:lvl5pPr>
    <a:lvl6pPr marL="2286000" algn="l" rtl="0">
      <a:defRPr sz="1200" kern="1200">
        <a:solidFill>
          <a:schemeClr val="tx1"/>
        </a:solidFill>
        <a:latin typeface="+mn-lt"/>
        <a:ea typeface="+mn-ea"/>
        <a:cs typeface="+mn-cs"/>
      </a:defRPr>
    </a:lvl6pPr>
    <a:lvl7pPr marL="2743200" algn="l" rtl="0">
      <a:defRPr sz="1200" kern="1200">
        <a:solidFill>
          <a:schemeClr val="tx1"/>
        </a:solidFill>
        <a:latin typeface="+mn-lt"/>
        <a:ea typeface="+mn-ea"/>
        <a:cs typeface="+mn-cs"/>
      </a:defRPr>
    </a:lvl7pPr>
    <a:lvl8pPr marL="3200400" algn="l" rtl="0">
      <a:defRPr sz="1200" kern="1200">
        <a:solidFill>
          <a:schemeClr val="tx1"/>
        </a:solidFill>
        <a:latin typeface="+mn-lt"/>
        <a:ea typeface="+mn-ea"/>
        <a:cs typeface="+mn-cs"/>
      </a:defRPr>
    </a:lvl8pPr>
    <a:lvl9pPr marL="3657600" algn="l" rtl="0">
      <a:defRPr sz="1200" kern="1200">
        <a:solidFill>
          <a:schemeClr val="tx1"/>
        </a:solidFill>
        <a:latin typeface="+mn-lt"/>
        <a:ea typeface="+mn-ea"/>
        <a:cs typeface="+mn-cs"/>
      </a:defRPr>
    </a:lvl9pPr>
    <a:extLst/>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42310910-2610-F946-B908-1B939B60B29B}" type="slidenum">
              <a:rPr lang="en-US" smtClean="0"/>
              <a:pPr>
                <a:defRPr/>
              </a:pPr>
              <a:t>28</a:t>
            </a:fld>
            <a:endParaRPr lang="en-US"/>
          </a:p>
        </p:txBody>
      </p:sp>
    </p:spTree>
    <p:extLst>
      <p:ext uri="{BB962C8B-B14F-4D97-AF65-F5344CB8AC3E}">
        <p14:creationId xmlns:p14="http://schemas.microsoft.com/office/powerpoint/2010/main" val="1578136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42310910-2610-F946-B908-1B939B60B29B}" type="slidenum">
              <a:rPr lang="en-US" smtClean="0"/>
              <a:pPr>
                <a:defRPr/>
              </a:pPr>
              <a:t>29</a:t>
            </a:fld>
            <a:endParaRPr lang="en-US"/>
          </a:p>
        </p:txBody>
      </p:sp>
    </p:spTree>
    <p:extLst>
      <p:ext uri="{BB962C8B-B14F-4D97-AF65-F5344CB8AC3E}">
        <p14:creationId xmlns:p14="http://schemas.microsoft.com/office/powerpoint/2010/main" val="24372682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42310910-2610-F946-B908-1B939B60B29B}" type="slidenum">
              <a:rPr lang="en-US" smtClean="0"/>
              <a:pPr>
                <a:defRPr/>
              </a:pPr>
              <a:t>33</a:t>
            </a:fld>
            <a:endParaRPr lang="en-US"/>
          </a:p>
        </p:txBody>
      </p:sp>
    </p:spTree>
    <p:extLst>
      <p:ext uri="{BB962C8B-B14F-4D97-AF65-F5344CB8AC3E}">
        <p14:creationId xmlns:p14="http://schemas.microsoft.com/office/powerpoint/2010/main" val="33443264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D1615D8-3361-1208-5180-58765D9C3E0C}"/>
              </a:ext>
            </a:extLst>
          </p:cNvPr>
          <p:cNvSpPr>
            <a:spLocks noGrp="1"/>
          </p:cNvSpPr>
          <p:nvPr>
            <p:ph type="dt" sz="half" idx="10"/>
          </p:nvPr>
        </p:nvSpPr>
        <p:spPr/>
        <p:txBody>
          <a:bodyPr/>
          <a:lstStyle/>
          <a:p>
            <a:pPr>
              <a:defRPr/>
            </a:pPr>
            <a:fld id="{10DA1A4F-3D9D-4EC4-B0B1-93E85D9B25FE}" type="datetime1">
              <a:rPr lang="en-US" smtClean="0"/>
              <a:t>1/23/2023</a:t>
            </a:fld>
            <a:endParaRPr lang="en-US" dirty="0"/>
          </a:p>
        </p:txBody>
      </p:sp>
      <p:sp>
        <p:nvSpPr>
          <p:cNvPr id="3" name="Slide Number Placeholder 2">
            <a:extLst>
              <a:ext uri="{FF2B5EF4-FFF2-40B4-BE49-F238E27FC236}">
                <a16:creationId xmlns:a16="http://schemas.microsoft.com/office/drawing/2014/main" id="{357B85B4-9113-E301-CAF7-739A6605D57A}"/>
              </a:ext>
            </a:extLst>
          </p:cNvPr>
          <p:cNvSpPr>
            <a:spLocks noGrp="1"/>
          </p:cNvSpPr>
          <p:nvPr>
            <p:ph type="sldNum" sz="quarter" idx="11"/>
          </p:nvPr>
        </p:nvSpPr>
        <p:spPr/>
        <p:txBody>
          <a:bodyPr/>
          <a:lstStyle/>
          <a:p>
            <a:pPr>
              <a:defRPr/>
            </a:pPr>
            <a:fld id="{BF5384DF-3CC5-CF4E-9FE1-5084770CC286}" type="slidenum">
              <a:rPr lang="en-US" smtClean="0"/>
              <a:pPr>
                <a:defRPr/>
              </a:pPr>
              <a:t>‹#›</a:t>
            </a:fld>
            <a:endParaRPr lang="en-US" dirty="0"/>
          </a:p>
        </p:txBody>
      </p:sp>
    </p:spTree>
    <p:extLst>
      <p:ext uri="{BB962C8B-B14F-4D97-AF65-F5344CB8AC3E}">
        <p14:creationId xmlns:p14="http://schemas.microsoft.com/office/powerpoint/2010/main" val="450175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 MVC">
    <p:spTree>
      <p:nvGrpSpPr>
        <p:cNvPr id="1" name=""/>
        <p:cNvGrpSpPr/>
        <p:nvPr/>
      </p:nvGrpSpPr>
      <p:grpSpPr>
        <a:xfrm>
          <a:off x="0" y="0"/>
          <a:ext cx="0" cy="0"/>
          <a:chOff x="0" y="0"/>
          <a:chExt cx="0" cy="0"/>
        </a:xfrm>
      </p:grpSpPr>
      <p:pic>
        <p:nvPicPr>
          <p:cNvPr id="4" name="Picture 9" descr="MVC-ppt2.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itle 1"/>
          <p:cNvSpPr>
            <a:spLocks noGrp="1"/>
          </p:cNvSpPr>
          <p:nvPr>
            <p:ph type="ctrTitle"/>
          </p:nvPr>
        </p:nvSpPr>
        <p:spPr>
          <a:xfrm>
            <a:off x="480505" y="601091"/>
            <a:ext cx="5735025" cy="2305339"/>
          </a:xfrm>
          <a:prstGeom prst="rect">
            <a:avLst/>
          </a:prstGeom>
        </p:spPr>
        <p:txBody>
          <a:bodyPr anchor="b"/>
          <a:lstStyle>
            <a:lvl1pPr algn="l">
              <a:defRPr sz="4000" b="1" cap="none" spc="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a:cs typeface="Arial"/>
              </a:defRPr>
            </a:lvl1pPr>
          </a:lstStyle>
          <a:p>
            <a:r>
              <a:rPr lang="en-US"/>
              <a:t>Click to edit Master title style</a:t>
            </a:r>
            <a:endParaRPr lang="en-US" dirty="0"/>
          </a:p>
        </p:txBody>
      </p:sp>
      <p:sp>
        <p:nvSpPr>
          <p:cNvPr id="8" name="Subtitle 2"/>
          <p:cNvSpPr>
            <a:spLocks noGrp="1"/>
          </p:cNvSpPr>
          <p:nvPr>
            <p:ph type="subTitle" idx="1"/>
          </p:nvPr>
        </p:nvSpPr>
        <p:spPr>
          <a:xfrm>
            <a:off x="480505" y="3137687"/>
            <a:ext cx="5735025" cy="1752600"/>
          </a:xfrm>
          <a:prstGeom prst="rect">
            <a:avLst/>
          </a:prstGeom>
        </p:spPr>
        <p:txBody>
          <a:bodyPr/>
          <a:lstStyle>
            <a:lvl1pPr marL="0" indent="0" algn="l">
              <a:buNone/>
              <a:defRPr>
                <a:solidFill>
                  <a:srgbClr val="ECE9C6"/>
                </a:solidFill>
                <a:effectLst>
                  <a:outerShdw blurRad="34925" dist="12700" dir="14400000" rotWithShape="0">
                    <a:prstClr val="black">
                      <a:alpha val="21000"/>
                    </a:prstClr>
                  </a:outerShdw>
                </a:effectLst>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10740967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 VSTC">
    <p:spTree>
      <p:nvGrpSpPr>
        <p:cNvPr id="1" name=""/>
        <p:cNvGrpSpPr/>
        <p:nvPr/>
      </p:nvGrpSpPr>
      <p:grpSpPr>
        <a:xfrm>
          <a:off x="0" y="0"/>
          <a:ext cx="0" cy="0"/>
          <a:chOff x="0" y="0"/>
          <a:chExt cx="0" cy="0"/>
        </a:xfrm>
      </p:grpSpPr>
      <p:pic>
        <p:nvPicPr>
          <p:cNvPr id="4" name="Picture 9" descr="vstc-ppt2.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itle 1"/>
          <p:cNvSpPr>
            <a:spLocks noGrp="1"/>
          </p:cNvSpPr>
          <p:nvPr>
            <p:ph type="ctrTitle"/>
          </p:nvPr>
        </p:nvSpPr>
        <p:spPr>
          <a:xfrm>
            <a:off x="480505" y="601091"/>
            <a:ext cx="5735025" cy="2305339"/>
          </a:xfrm>
          <a:prstGeom prst="rect">
            <a:avLst/>
          </a:prstGeom>
        </p:spPr>
        <p:txBody>
          <a:bodyPr anchor="b"/>
          <a:lstStyle>
            <a:lvl1pPr algn="l">
              <a:defRPr sz="4000" b="1" cap="none" spc="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a:cs typeface="Arial"/>
              </a:defRPr>
            </a:lvl1pPr>
          </a:lstStyle>
          <a:p>
            <a:r>
              <a:rPr lang="en-US"/>
              <a:t>Click to edit Master title style</a:t>
            </a:r>
            <a:endParaRPr lang="en-US" dirty="0"/>
          </a:p>
        </p:txBody>
      </p:sp>
      <p:sp>
        <p:nvSpPr>
          <p:cNvPr id="8" name="Subtitle 2"/>
          <p:cNvSpPr>
            <a:spLocks noGrp="1"/>
          </p:cNvSpPr>
          <p:nvPr>
            <p:ph type="subTitle" idx="1"/>
          </p:nvPr>
        </p:nvSpPr>
        <p:spPr>
          <a:xfrm>
            <a:off x="480505" y="3137687"/>
            <a:ext cx="5735025" cy="1752600"/>
          </a:xfrm>
          <a:prstGeom prst="rect">
            <a:avLst/>
          </a:prstGeom>
        </p:spPr>
        <p:txBody>
          <a:bodyPr/>
          <a:lstStyle>
            <a:lvl1pPr marL="0" indent="0" algn="l">
              <a:buNone/>
              <a:defRPr>
                <a:solidFill>
                  <a:srgbClr val="ECE9C6"/>
                </a:solidFill>
                <a:effectLst>
                  <a:outerShdw blurRad="34925" dist="12700" dir="14400000" rotWithShape="0">
                    <a:prstClr val="black">
                      <a:alpha val="21000"/>
                    </a:prstClr>
                  </a:outerShdw>
                </a:effectLst>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49359713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 Students">
    <p:spTree>
      <p:nvGrpSpPr>
        <p:cNvPr id="1" name=""/>
        <p:cNvGrpSpPr/>
        <p:nvPr/>
      </p:nvGrpSpPr>
      <p:grpSpPr>
        <a:xfrm>
          <a:off x="0" y="0"/>
          <a:ext cx="0" cy="0"/>
          <a:chOff x="0" y="0"/>
          <a:chExt cx="0" cy="0"/>
        </a:xfrm>
      </p:grpSpPr>
      <p:pic>
        <p:nvPicPr>
          <p:cNvPr id="4" name="Picture 9" descr="photos-ppt6.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itle 1"/>
          <p:cNvSpPr>
            <a:spLocks noGrp="1"/>
          </p:cNvSpPr>
          <p:nvPr>
            <p:ph type="ctrTitle"/>
          </p:nvPr>
        </p:nvSpPr>
        <p:spPr>
          <a:xfrm>
            <a:off x="480505" y="601091"/>
            <a:ext cx="5735025" cy="2305339"/>
          </a:xfrm>
          <a:prstGeom prst="rect">
            <a:avLst/>
          </a:prstGeom>
        </p:spPr>
        <p:txBody>
          <a:bodyPr anchor="b"/>
          <a:lstStyle>
            <a:lvl1pPr algn="l">
              <a:defRPr sz="4000" b="1" cap="none" spc="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a:cs typeface="Arial"/>
              </a:defRPr>
            </a:lvl1pPr>
          </a:lstStyle>
          <a:p>
            <a:r>
              <a:rPr lang="en-US"/>
              <a:t>Click to edit Master title style</a:t>
            </a:r>
            <a:endParaRPr lang="en-US" dirty="0"/>
          </a:p>
        </p:txBody>
      </p:sp>
      <p:sp>
        <p:nvSpPr>
          <p:cNvPr id="8" name="Subtitle 2"/>
          <p:cNvSpPr>
            <a:spLocks noGrp="1"/>
          </p:cNvSpPr>
          <p:nvPr>
            <p:ph type="subTitle" idx="1"/>
          </p:nvPr>
        </p:nvSpPr>
        <p:spPr>
          <a:xfrm>
            <a:off x="480505" y="3137687"/>
            <a:ext cx="5735025" cy="1752600"/>
          </a:xfrm>
          <a:prstGeom prst="rect">
            <a:avLst/>
          </a:prstGeom>
        </p:spPr>
        <p:txBody>
          <a:bodyPr/>
          <a:lstStyle>
            <a:lvl1pPr marL="0" indent="0" algn="l">
              <a:buNone/>
              <a:defRPr>
                <a:solidFill>
                  <a:srgbClr val="ECE9C6"/>
                </a:solidFill>
                <a:effectLst>
                  <a:outerShdw blurRad="34925" dist="12700" dir="14400000" rotWithShape="0">
                    <a:prstClr val="black">
                      <a:alpha val="21000"/>
                    </a:prstClr>
                  </a:outerShdw>
                </a:effectLst>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77820805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with Custom Photos">
    <p:spTree>
      <p:nvGrpSpPr>
        <p:cNvPr id="1" name=""/>
        <p:cNvGrpSpPr/>
        <p:nvPr/>
      </p:nvGrpSpPr>
      <p:grpSpPr>
        <a:xfrm>
          <a:off x="0" y="0"/>
          <a:ext cx="0" cy="0"/>
          <a:chOff x="0" y="0"/>
          <a:chExt cx="0" cy="0"/>
        </a:xfrm>
      </p:grpSpPr>
      <p:pic>
        <p:nvPicPr>
          <p:cNvPr id="8" name="Picture 9" descr="bgbuffonephoto.jpg"/>
          <p:cNvPicPr>
            <a:picLocks noChangeAspect="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Subtitle 2"/>
          <p:cNvSpPr>
            <a:spLocks noGrp="1"/>
          </p:cNvSpPr>
          <p:nvPr>
            <p:ph type="subTitle" idx="1"/>
          </p:nvPr>
        </p:nvSpPr>
        <p:spPr>
          <a:xfrm>
            <a:off x="480504" y="3137687"/>
            <a:ext cx="4878397" cy="1752600"/>
          </a:xfrm>
          <a:prstGeom prst="rect">
            <a:avLst/>
          </a:prstGeom>
        </p:spPr>
        <p:txBody>
          <a:bodyPr/>
          <a:lstStyle>
            <a:lvl1pPr marL="0" indent="0" algn="l">
              <a:buNone/>
              <a:defRPr>
                <a:solidFill>
                  <a:schemeClr val="bg2"/>
                </a:solidFill>
                <a:effectLst>
                  <a:outerShdw blurRad="34925" dist="12700" dir="14400000" rotWithShape="0">
                    <a:prstClr val="black">
                      <a:alpha val="21000"/>
                    </a:prstClr>
                  </a:outerShdw>
                </a:effectLst>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16" name="Title 1"/>
          <p:cNvSpPr>
            <a:spLocks noGrp="1"/>
          </p:cNvSpPr>
          <p:nvPr>
            <p:ph type="ctrTitle"/>
          </p:nvPr>
        </p:nvSpPr>
        <p:spPr>
          <a:xfrm>
            <a:off x="480505" y="601091"/>
            <a:ext cx="5974084" cy="2305339"/>
          </a:xfrm>
          <a:prstGeom prst="rect">
            <a:avLst/>
          </a:prstGeom>
        </p:spPr>
        <p:txBody>
          <a:bodyPr anchor="b"/>
          <a:lstStyle>
            <a:lvl1pPr algn="l">
              <a:defRPr sz="4000" b="1" cap="none" spc="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a:cs typeface="Arial"/>
              </a:defRPr>
            </a:lvl1pPr>
          </a:lstStyle>
          <a:p>
            <a:r>
              <a:rPr lang="en-US"/>
              <a:t>Click to edit Master title style</a:t>
            </a:r>
            <a:endParaRPr lang="en-US" dirty="0"/>
          </a:p>
        </p:txBody>
      </p:sp>
      <p:sp>
        <p:nvSpPr>
          <p:cNvPr id="9" name="Picture Placeholder 8"/>
          <p:cNvSpPr>
            <a:spLocks noGrp="1" noChangeAspect="1"/>
          </p:cNvSpPr>
          <p:nvPr>
            <p:ph type="pic" sz="quarter" idx="10"/>
          </p:nvPr>
        </p:nvSpPr>
        <p:spPr>
          <a:xfrm>
            <a:off x="2606493" y="0"/>
            <a:ext cx="9602107" cy="6858000"/>
          </a:xfrm>
          <a:custGeom>
            <a:avLst/>
            <a:gdLst>
              <a:gd name="connsiteX0" fmla="*/ 0 w 7201580"/>
              <a:gd name="connsiteY0" fmla="*/ 0 h 6858000"/>
              <a:gd name="connsiteX1" fmla="*/ 7201580 w 7201580"/>
              <a:gd name="connsiteY1" fmla="*/ 0 h 6858000"/>
              <a:gd name="connsiteX2" fmla="*/ 7201580 w 7201580"/>
              <a:gd name="connsiteY2" fmla="*/ 6858000 h 6858000"/>
              <a:gd name="connsiteX3" fmla="*/ 0 w 7201580"/>
              <a:gd name="connsiteY3" fmla="*/ 6858000 h 6858000"/>
              <a:gd name="connsiteX4" fmla="*/ 0 w 7201580"/>
              <a:gd name="connsiteY4" fmla="*/ 0 h 6858000"/>
              <a:gd name="connsiteX0" fmla="*/ 5050118 w 7201580"/>
              <a:gd name="connsiteY0" fmla="*/ 74706 h 6858000"/>
              <a:gd name="connsiteX1" fmla="*/ 7201580 w 7201580"/>
              <a:gd name="connsiteY1" fmla="*/ 0 h 6858000"/>
              <a:gd name="connsiteX2" fmla="*/ 7201580 w 7201580"/>
              <a:gd name="connsiteY2" fmla="*/ 6858000 h 6858000"/>
              <a:gd name="connsiteX3" fmla="*/ 0 w 7201580"/>
              <a:gd name="connsiteY3" fmla="*/ 6858000 h 6858000"/>
              <a:gd name="connsiteX4" fmla="*/ 5050118 w 7201580"/>
              <a:gd name="connsiteY4" fmla="*/ 74706 h 6858000"/>
              <a:gd name="connsiteX0" fmla="*/ 5020236 w 7201580"/>
              <a:gd name="connsiteY0" fmla="*/ 29883 h 6858000"/>
              <a:gd name="connsiteX1" fmla="*/ 7201580 w 7201580"/>
              <a:gd name="connsiteY1" fmla="*/ 0 h 6858000"/>
              <a:gd name="connsiteX2" fmla="*/ 7201580 w 7201580"/>
              <a:gd name="connsiteY2" fmla="*/ 6858000 h 6858000"/>
              <a:gd name="connsiteX3" fmla="*/ 0 w 7201580"/>
              <a:gd name="connsiteY3" fmla="*/ 6858000 h 6858000"/>
              <a:gd name="connsiteX4" fmla="*/ 5020236 w 7201580"/>
              <a:gd name="connsiteY4" fmla="*/ 29883 h 6858000"/>
              <a:gd name="connsiteX0" fmla="*/ 5020236 w 7201580"/>
              <a:gd name="connsiteY0" fmla="*/ 14941 h 6858000"/>
              <a:gd name="connsiteX1" fmla="*/ 7201580 w 7201580"/>
              <a:gd name="connsiteY1" fmla="*/ 0 h 6858000"/>
              <a:gd name="connsiteX2" fmla="*/ 7201580 w 7201580"/>
              <a:gd name="connsiteY2" fmla="*/ 6858000 h 6858000"/>
              <a:gd name="connsiteX3" fmla="*/ 0 w 7201580"/>
              <a:gd name="connsiteY3" fmla="*/ 6858000 h 6858000"/>
              <a:gd name="connsiteX4" fmla="*/ 5020236 w 7201580"/>
              <a:gd name="connsiteY4" fmla="*/ 14941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1580" h="6858000">
                <a:moveTo>
                  <a:pt x="5020236" y="14941"/>
                </a:moveTo>
                <a:lnTo>
                  <a:pt x="7201580" y="0"/>
                </a:lnTo>
                <a:lnTo>
                  <a:pt x="7201580" y="6858000"/>
                </a:lnTo>
                <a:lnTo>
                  <a:pt x="0" y="6858000"/>
                </a:lnTo>
                <a:lnTo>
                  <a:pt x="5020236" y="14941"/>
                </a:lnTo>
                <a:close/>
              </a:path>
            </a:pathLst>
          </a:custGeom>
        </p:spPr>
        <p:txBody>
          <a:bodyPr vert="horz" anchor="ctr"/>
          <a:lstStyle>
            <a:lvl1pPr algn="r">
              <a:lnSpc>
                <a:spcPct val="100000"/>
              </a:lnSpc>
              <a:defRPr sz="2000">
                <a:solidFill>
                  <a:srgbClr val="ECE9C6"/>
                </a:solidFill>
                <a:latin typeface="Arial"/>
                <a:cs typeface="Arial"/>
              </a:defRPr>
            </a:lvl1pPr>
          </a:lstStyle>
          <a:p>
            <a:pPr lvl="0"/>
            <a:r>
              <a:rPr lang="en-US" noProof="0"/>
              <a:t>Click icon to add picture</a:t>
            </a:r>
            <a:endParaRPr lang="en-US" noProof="0" dirty="0"/>
          </a:p>
        </p:txBody>
      </p:sp>
      <p:sp>
        <p:nvSpPr>
          <p:cNvPr id="3" name="Picture Placeholder 2"/>
          <p:cNvSpPr>
            <a:spLocks noGrp="1"/>
          </p:cNvSpPr>
          <p:nvPr>
            <p:ph type="pic" sz="quarter" idx="11"/>
          </p:nvPr>
        </p:nvSpPr>
        <p:spPr>
          <a:xfrm>
            <a:off x="1509256" y="4579023"/>
            <a:ext cx="4625931" cy="1248690"/>
          </a:xfrm>
          <a:custGeom>
            <a:avLst/>
            <a:gdLst>
              <a:gd name="connsiteX0" fmla="*/ 0 w 1768475"/>
              <a:gd name="connsiteY0" fmla="*/ 0 h 1257300"/>
              <a:gd name="connsiteX1" fmla="*/ 1768475 w 1768475"/>
              <a:gd name="connsiteY1" fmla="*/ 0 h 1257300"/>
              <a:gd name="connsiteX2" fmla="*/ 1768475 w 1768475"/>
              <a:gd name="connsiteY2" fmla="*/ 1257300 h 1257300"/>
              <a:gd name="connsiteX3" fmla="*/ 0 w 1768475"/>
              <a:gd name="connsiteY3" fmla="*/ 1257300 h 1257300"/>
              <a:gd name="connsiteX4" fmla="*/ 0 w 1768475"/>
              <a:gd name="connsiteY4" fmla="*/ 0 h 1257300"/>
              <a:gd name="connsiteX0" fmla="*/ 0 w 2647177"/>
              <a:gd name="connsiteY0" fmla="*/ 0 h 1257300"/>
              <a:gd name="connsiteX1" fmla="*/ 2647177 w 2647177"/>
              <a:gd name="connsiteY1" fmla="*/ 13729 h 1257300"/>
              <a:gd name="connsiteX2" fmla="*/ 1768475 w 2647177"/>
              <a:gd name="connsiteY2" fmla="*/ 1257300 h 1257300"/>
              <a:gd name="connsiteX3" fmla="*/ 0 w 2647177"/>
              <a:gd name="connsiteY3" fmla="*/ 1257300 h 1257300"/>
              <a:gd name="connsiteX4" fmla="*/ 0 w 2647177"/>
              <a:gd name="connsiteY4" fmla="*/ 0 h 1257300"/>
              <a:gd name="connsiteX0" fmla="*/ 109838 w 2647177"/>
              <a:gd name="connsiteY0" fmla="*/ 0 h 1257300"/>
              <a:gd name="connsiteX1" fmla="*/ 2647177 w 2647177"/>
              <a:gd name="connsiteY1" fmla="*/ 13729 h 1257300"/>
              <a:gd name="connsiteX2" fmla="*/ 1768475 w 2647177"/>
              <a:gd name="connsiteY2" fmla="*/ 1257300 h 1257300"/>
              <a:gd name="connsiteX3" fmla="*/ 0 w 2647177"/>
              <a:gd name="connsiteY3" fmla="*/ 1257300 h 1257300"/>
              <a:gd name="connsiteX4" fmla="*/ 109838 w 2647177"/>
              <a:gd name="connsiteY4" fmla="*/ 0 h 1257300"/>
              <a:gd name="connsiteX0" fmla="*/ 109838 w 2647177"/>
              <a:gd name="connsiteY0" fmla="*/ 0 h 1257300"/>
              <a:gd name="connsiteX1" fmla="*/ 2647177 w 2647177"/>
              <a:gd name="connsiteY1" fmla="*/ 13729 h 1257300"/>
              <a:gd name="connsiteX2" fmla="*/ 1706691 w 2647177"/>
              <a:gd name="connsiteY2" fmla="*/ 1250435 h 1257300"/>
              <a:gd name="connsiteX3" fmla="*/ 0 w 2647177"/>
              <a:gd name="connsiteY3" fmla="*/ 1257300 h 1257300"/>
              <a:gd name="connsiteX4" fmla="*/ 109838 w 2647177"/>
              <a:gd name="connsiteY4" fmla="*/ 0 h 1257300"/>
              <a:gd name="connsiteX0" fmla="*/ 114144 w 2647177"/>
              <a:gd name="connsiteY0" fmla="*/ 0 h 1248690"/>
              <a:gd name="connsiteX1" fmla="*/ 2647177 w 2647177"/>
              <a:gd name="connsiteY1" fmla="*/ 5119 h 1248690"/>
              <a:gd name="connsiteX2" fmla="*/ 1706691 w 2647177"/>
              <a:gd name="connsiteY2" fmla="*/ 1241825 h 1248690"/>
              <a:gd name="connsiteX3" fmla="*/ 0 w 2647177"/>
              <a:gd name="connsiteY3" fmla="*/ 1248690 h 1248690"/>
              <a:gd name="connsiteX4" fmla="*/ 114144 w 2647177"/>
              <a:gd name="connsiteY4" fmla="*/ 0 h 1248690"/>
              <a:gd name="connsiteX0" fmla="*/ 936415 w 3469448"/>
              <a:gd name="connsiteY0" fmla="*/ 0 h 1248690"/>
              <a:gd name="connsiteX1" fmla="*/ 3469448 w 3469448"/>
              <a:gd name="connsiteY1" fmla="*/ 5119 h 1248690"/>
              <a:gd name="connsiteX2" fmla="*/ 2528962 w 3469448"/>
              <a:gd name="connsiteY2" fmla="*/ 1241825 h 1248690"/>
              <a:gd name="connsiteX3" fmla="*/ 0 w 3469448"/>
              <a:gd name="connsiteY3" fmla="*/ 1248690 h 1248690"/>
              <a:gd name="connsiteX4" fmla="*/ 936415 w 3469448"/>
              <a:gd name="connsiteY4" fmla="*/ 0 h 1248690"/>
              <a:gd name="connsiteX0" fmla="*/ 936415 w 3469448"/>
              <a:gd name="connsiteY0" fmla="*/ 0 h 1248690"/>
              <a:gd name="connsiteX1" fmla="*/ 3469448 w 3469448"/>
              <a:gd name="connsiteY1" fmla="*/ 5119 h 1248690"/>
              <a:gd name="connsiteX2" fmla="*/ 2528962 w 3469448"/>
              <a:gd name="connsiteY2" fmla="*/ 1246131 h 1248690"/>
              <a:gd name="connsiteX3" fmla="*/ 0 w 3469448"/>
              <a:gd name="connsiteY3" fmla="*/ 1248690 h 1248690"/>
              <a:gd name="connsiteX4" fmla="*/ 936415 w 3469448"/>
              <a:gd name="connsiteY4" fmla="*/ 0 h 12486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69448" h="1248690">
                <a:moveTo>
                  <a:pt x="936415" y="0"/>
                </a:moveTo>
                <a:lnTo>
                  <a:pt x="3469448" y="5119"/>
                </a:lnTo>
                <a:lnTo>
                  <a:pt x="2528962" y="1246131"/>
                </a:lnTo>
                <a:lnTo>
                  <a:pt x="0" y="1248690"/>
                </a:lnTo>
                <a:lnTo>
                  <a:pt x="936415" y="0"/>
                </a:lnTo>
                <a:close/>
              </a:path>
            </a:pathLst>
          </a:custGeom>
        </p:spPr>
        <p:txBody>
          <a:bodyPr vert="horz"/>
          <a:lstStyle>
            <a:lvl1pPr algn="ctr">
              <a:defRPr sz="1500">
                <a:solidFill>
                  <a:schemeClr val="bg1"/>
                </a:solidFill>
                <a:latin typeface="Arial"/>
                <a:cs typeface="Arial"/>
              </a:defRPr>
            </a:lvl1pPr>
          </a:lstStyle>
          <a:p>
            <a:pPr lvl="0"/>
            <a:r>
              <a:rPr lang="en-US" noProof="0"/>
              <a:t>Click icon to add picture</a:t>
            </a:r>
            <a:endParaRPr lang="en-US" noProof="0" dirty="0"/>
          </a:p>
        </p:txBody>
      </p:sp>
      <p:sp>
        <p:nvSpPr>
          <p:cNvPr id="10" name="Picture Placeholder 2"/>
          <p:cNvSpPr>
            <a:spLocks noGrp="1"/>
          </p:cNvSpPr>
          <p:nvPr>
            <p:ph type="pic" sz="quarter" idx="12"/>
          </p:nvPr>
        </p:nvSpPr>
        <p:spPr>
          <a:xfrm>
            <a:off x="5180403" y="4579023"/>
            <a:ext cx="4625931" cy="1248690"/>
          </a:xfrm>
          <a:custGeom>
            <a:avLst/>
            <a:gdLst>
              <a:gd name="connsiteX0" fmla="*/ 0 w 1768475"/>
              <a:gd name="connsiteY0" fmla="*/ 0 h 1257300"/>
              <a:gd name="connsiteX1" fmla="*/ 1768475 w 1768475"/>
              <a:gd name="connsiteY1" fmla="*/ 0 h 1257300"/>
              <a:gd name="connsiteX2" fmla="*/ 1768475 w 1768475"/>
              <a:gd name="connsiteY2" fmla="*/ 1257300 h 1257300"/>
              <a:gd name="connsiteX3" fmla="*/ 0 w 1768475"/>
              <a:gd name="connsiteY3" fmla="*/ 1257300 h 1257300"/>
              <a:gd name="connsiteX4" fmla="*/ 0 w 1768475"/>
              <a:gd name="connsiteY4" fmla="*/ 0 h 1257300"/>
              <a:gd name="connsiteX0" fmla="*/ 0 w 2647177"/>
              <a:gd name="connsiteY0" fmla="*/ 0 h 1257300"/>
              <a:gd name="connsiteX1" fmla="*/ 2647177 w 2647177"/>
              <a:gd name="connsiteY1" fmla="*/ 13729 h 1257300"/>
              <a:gd name="connsiteX2" fmla="*/ 1768475 w 2647177"/>
              <a:gd name="connsiteY2" fmla="*/ 1257300 h 1257300"/>
              <a:gd name="connsiteX3" fmla="*/ 0 w 2647177"/>
              <a:gd name="connsiteY3" fmla="*/ 1257300 h 1257300"/>
              <a:gd name="connsiteX4" fmla="*/ 0 w 2647177"/>
              <a:gd name="connsiteY4" fmla="*/ 0 h 1257300"/>
              <a:gd name="connsiteX0" fmla="*/ 109838 w 2647177"/>
              <a:gd name="connsiteY0" fmla="*/ 0 h 1257300"/>
              <a:gd name="connsiteX1" fmla="*/ 2647177 w 2647177"/>
              <a:gd name="connsiteY1" fmla="*/ 13729 h 1257300"/>
              <a:gd name="connsiteX2" fmla="*/ 1768475 w 2647177"/>
              <a:gd name="connsiteY2" fmla="*/ 1257300 h 1257300"/>
              <a:gd name="connsiteX3" fmla="*/ 0 w 2647177"/>
              <a:gd name="connsiteY3" fmla="*/ 1257300 h 1257300"/>
              <a:gd name="connsiteX4" fmla="*/ 109838 w 2647177"/>
              <a:gd name="connsiteY4" fmla="*/ 0 h 1257300"/>
              <a:gd name="connsiteX0" fmla="*/ 109838 w 2647177"/>
              <a:gd name="connsiteY0" fmla="*/ 0 h 1257300"/>
              <a:gd name="connsiteX1" fmla="*/ 2647177 w 2647177"/>
              <a:gd name="connsiteY1" fmla="*/ 13729 h 1257300"/>
              <a:gd name="connsiteX2" fmla="*/ 1706691 w 2647177"/>
              <a:gd name="connsiteY2" fmla="*/ 1250435 h 1257300"/>
              <a:gd name="connsiteX3" fmla="*/ 0 w 2647177"/>
              <a:gd name="connsiteY3" fmla="*/ 1257300 h 1257300"/>
              <a:gd name="connsiteX4" fmla="*/ 109838 w 2647177"/>
              <a:gd name="connsiteY4" fmla="*/ 0 h 1257300"/>
              <a:gd name="connsiteX0" fmla="*/ 114144 w 2647177"/>
              <a:gd name="connsiteY0" fmla="*/ 0 h 1248690"/>
              <a:gd name="connsiteX1" fmla="*/ 2647177 w 2647177"/>
              <a:gd name="connsiteY1" fmla="*/ 5119 h 1248690"/>
              <a:gd name="connsiteX2" fmla="*/ 1706691 w 2647177"/>
              <a:gd name="connsiteY2" fmla="*/ 1241825 h 1248690"/>
              <a:gd name="connsiteX3" fmla="*/ 0 w 2647177"/>
              <a:gd name="connsiteY3" fmla="*/ 1248690 h 1248690"/>
              <a:gd name="connsiteX4" fmla="*/ 114144 w 2647177"/>
              <a:gd name="connsiteY4" fmla="*/ 0 h 1248690"/>
              <a:gd name="connsiteX0" fmla="*/ 936415 w 3469448"/>
              <a:gd name="connsiteY0" fmla="*/ 0 h 1248690"/>
              <a:gd name="connsiteX1" fmla="*/ 3469448 w 3469448"/>
              <a:gd name="connsiteY1" fmla="*/ 5119 h 1248690"/>
              <a:gd name="connsiteX2" fmla="*/ 2528962 w 3469448"/>
              <a:gd name="connsiteY2" fmla="*/ 1241825 h 1248690"/>
              <a:gd name="connsiteX3" fmla="*/ 0 w 3469448"/>
              <a:gd name="connsiteY3" fmla="*/ 1248690 h 1248690"/>
              <a:gd name="connsiteX4" fmla="*/ 936415 w 3469448"/>
              <a:gd name="connsiteY4" fmla="*/ 0 h 1248690"/>
              <a:gd name="connsiteX0" fmla="*/ 936415 w 3469448"/>
              <a:gd name="connsiteY0" fmla="*/ 0 h 1248690"/>
              <a:gd name="connsiteX1" fmla="*/ 3469448 w 3469448"/>
              <a:gd name="connsiteY1" fmla="*/ 5119 h 1248690"/>
              <a:gd name="connsiteX2" fmla="*/ 2528962 w 3469448"/>
              <a:gd name="connsiteY2" fmla="*/ 1246131 h 1248690"/>
              <a:gd name="connsiteX3" fmla="*/ 0 w 3469448"/>
              <a:gd name="connsiteY3" fmla="*/ 1248690 h 1248690"/>
              <a:gd name="connsiteX4" fmla="*/ 936415 w 3469448"/>
              <a:gd name="connsiteY4" fmla="*/ 0 h 12486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69448" h="1248690">
                <a:moveTo>
                  <a:pt x="936415" y="0"/>
                </a:moveTo>
                <a:lnTo>
                  <a:pt x="3469448" y="5119"/>
                </a:lnTo>
                <a:lnTo>
                  <a:pt x="2528962" y="1246131"/>
                </a:lnTo>
                <a:lnTo>
                  <a:pt x="0" y="1248690"/>
                </a:lnTo>
                <a:lnTo>
                  <a:pt x="936415" y="0"/>
                </a:lnTo>
                <a:close/>
              </a:path>
            </a:pathLst>
          </a:custGeom>
        </p:spPr>
        <p:txBody>
          <a:bodyPr vert="horz"/>
          <a:lstStyle>
            <a:lvl1pPr algn="ctr">
              <a:defRPr sz="1500">
                <a:solidFill>
                  <a:schemeClr val="bg1"/>
                </a:solidFill>
                <a:latin typeface="Arial"/>
                <a:cs typeface="Arial"/>
              </a:defRPr>
            </a:lvl1pPr>
          </a:lstStyle>
          <a:p>
            <a:pPr lvl="0"/>
            <a:r>
              <a:rPr lang="en-US" noProof="0"/>
              <a:t>Click icon to add picture</a:t>
            </a:r>
            <a:endParaRPr lang="en-US" noProof="0" dirty="0"/>
          </a:p>
        </p:txBody>
      </p:sp>
      <p:sp>
        <p:nvSpPr>
          <p:cNvPr id="11" name="Picture Placeholder 2"/>
          <p:cNvSpPr>
            <a:spLocks noGrp="1"/>
          </p:cNvSpPr>
          <p:nvPr>
            <p:ph type="pic" sz="quarter" idx="13"/>
          </p:nvPr>
        </p:nvSpPr>
        <p:spPr>
          <a:xfrm>
            <a:off x="8838003" y="4579023"/>
            <a:ext cx="4625931" cy="1248690"/>
          </a:xfrm>
          <a:custGeom>
            <a:avLst/>
            <a:gdLst>
              <a:gd name="connsiteX0" fmla="*/ 0 w 1768475"/>
              <a:gd name="connsiteY0" fmla="*/ 0 h 1257300"/>
              <a:gd name="connsiteX1" fmla="*/ 1768475 w 1768475"/>
              <a:gd name="connsiteY1" fmla="*/ 0 h 1257300"/>
              <a:gd name="connsiteX2" fmla="*/ 1768475 w 1768475"/>
              <a:gd name="connsiteY2" fmla="*/ 1257300 h 1257300"/>
              <a:gd name="connsiteX3" fmla="*/ 0 w 1768475"/>
              <a:gd name="connsiteY3" fmla="*/ 1257300 h 1257300"/>
              <a:gd name="connsiteX4" fmla="*/ 0 w 1768475"/>
              <a:gd name="connsiteY4" fmla="*/ 0 h 1257300"/>
              <a:gd name="connsiteX0" fmla="*/ 0 w 2647177"/>
              <a:gd name="connsiteY0" fmla="*/ 0 h 1257300"/>
              <a:gd name="connsiteX1" fmla="*/ 2647177 w 2647177"/>
              <a:gd name="connsiteY1" fmla="*/ 13729 h 1257300"/>
              <a:gd name="connsiteX2" fmla="*/ 1768475 w 2647177"/>
              <a:gd name="connsiteY2" fmla="*/ 1257300 h 1257300"/>
              <a:gd name="connsiteX3" fmla="*/ 0 w 2647177"/>
              <a:gd name="connsiteY3" fmla="*/ 1257300 h 1257300"/>
              <a:gd name="connsiteX4" fmla="*/ 0 w 2647177"/>
              <a:gd name="connsiteY4" fmla="*/ 0 h 1257300"/>
              <a:gd name="connsiteX0" fmla="*/ 109838 w 2647177"/>
              <a:gd name="connsiteY0" fmla="*/ 0 h 1257300"/>
              <a:gd name="connsiteX1" fmla="*/ 2647177 w 2647177"/>
              <a:gd name="connsiteY1" fmla="*/ 13729 h 1257300"/>
              <a:gd name="connsiteX2" fmla="*/ 1768475 w 2647177"/>
              <a:gd name="connsiteY2" fmla="*/ 1257300 h 1257300"/>
              <a:gd name="connsiteX3" fmla="*/ 0 w 2647177"/>
              <a:gd name="connsiteY3" fmla="*/ 1257300 h 1257300"/>
              <a:gd name="connsiteX4" fmla="*/ 109838 w 2647177"/>
              <a:gd name="connsiteY4" fmla="*/ 0 h 1257300"/>
              <a:gd name="connsiteX0" fmla="*/ 109838 w 2647177"/>
              <a:gd name="connsiteY0" fmla="*/ 0 h 1257300"/>
              <a:gd name="connsiteX1" fmla="*/ 2647177 w 2647177"/>
              <a:gd name="connsiteY1" fmla="*/ 13729 h 1257300"/>
              <a:gd name="connsiteX2" fmla="*/ 1706691 w 2647177"/>
              <a:gd name="connsiteY2" fmla="*/ 1250435 h 1257300"/>
              <a:gd name="connsiteX3" fmla="*/ 0 w 2647177"/>
              <a:gd name="connsiteY3" fmla="*/ 1257300 h 1257300"/>
              <a:gd name="connsiteX4" fmla="*/ 109838 w 2647177"/>
              <a:gd name="connsiteY4" fmla="*/ 0 h 1257300"/>
              <a:gd name="connsiteX0" fmla="*/ 114144 w 2647177"/>
              <a:gd name="connsiteY0" fmla="*/ 0 h 1248690"/>
              <a:gd name="connsiteX1" fmla="*/ 2647177 w 2647177"/>
              <a:gd name="connsiteY1" fmla="*/ 5119 h 1248690"/>
              <a:gd name="connsiteX2" fmla="*/ 1706691 w 2647177"/>
              <a:gd name="connsiteY2" fmla="*/ 1241825 h 1248690"/>
              <a:gd name="connsiteX3" fmla="*/ 0 w 2647177"/>
              <a:gd name="connsiteY3" fmla="*/ 1248690 h 1248690"/>
              <a:gd name="connsiteX4" fmla="*/ 114144 w 2647177"/>
              <a:gd name="connsiteY4" fmla="*/ 0 h 1248690"/>
              <a:gd name="connsiteX0" fmla="*/ 936415 w 3469448"/>
              <a:gd name="connsiteY0" fmla="*/ 0 h 1248690"/>
              <a:gd name="connsiteX1" fmla="*/ 3469448 w 3469448"/>
              <a:gd name="connsiteY1" fmla="*/ 5119 h 1248690"/>
              <a:gd name="connsiteX2" fmla="*/ 2528962 w 3469448"/>
              <a:gd name="connsiteY2" fmla="*/ 1241825 h 1248690"/>
              <a:gd name="connsiteX3" fmla="*/ 0 w 3469448"/>
              <a:gd name="connsiteY3" fmla="*/ 1248690 h 1248690"/>
              <a:gd name="connsiteX4" fmla="*/ 936415 w 3469448"/>
              <a:gd name="connsiteY4" fmla="*/ 0 h 1248690"/>
              <a:gd name="connsiteX0" fmla="*/ 936415 w 3469448"/>
              <a:gd name="connsiteY0" fmla="*/ 0 h 1248690"/>
              <a:gd name="connsiteX1" fmla="*/ 3469448 w 3469448"/>
              <a:gd name="connsiteY1" fmla="*/ 5119 h 1248690"/>
              <a:gd name="connsiteX2" fmla="*/ 2528962 w 3469448"/>
              <a:gd name="connsiteY2" fmla="*/ 1246131 h 1248690"/>
              <a:gd name="connsiteX3" fmla="*/ 0 w 3469448"/>
              <a:gd name="connsiteY3" fmla="*/ 1248690 h 1248690"/>
              <a:gd name="connsiteX4" fmla="*/ 936415 w 3469448"/>
              <a:gd name="connsiteY4" fmla="*/ 0 h 12486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69448" h="1248690">
                <a:moveTo>
                  <a:pt x="936415" y="0"/>
                </a:moveTo>
                <a:lnTo>
                  <a:pt x="3469448" y="5119"/>
                </a:lnTo>
                <a:lnTo>
                  <a:pt x="2528962" y="1246131"/>
                </a:lnTo>
                <a:lnTo>
                  <a:pt x="0" y="1248690"/>
                </a:lnTo>
                <a:lnTo>
                  <a:pt x="936415" y="0"/>
                </a:lnTo>
                <a:close/>
              </a:path>
            </a:pathLst>
          </a:custGeom>
        </p:spPr>
        <p:txBody>
          <a:bodyPr vert="horz"/>
          <a:lstStyle>
            <a:lvl1pPr algn="ctr">
              <a:defRPr sz="1500">
                <a:solidFill>
                  <a:schemeClr val="bg1"/>
                </a:solidFill>
                <a:latin typeface="Arial"/>
                <a:cs typeface="Arial"/>
              </a:defRPr>
            </a:lvl1pPr>
          </a:lstStyle>
          <a:p>
            <a:pPr lvl="0"/>
            <a:r>
              <a:rPr lang="en-US" noProof="0"/>
              <a:t>Click icon to add picture</a:t>
            </a:r>
            <a:endParaRPr lang="en-US" noProof="0" dirty="0"/>
          </a:p>
        </p:txBody>
      </p:sp>
    </p:spTree>
    <p:extLst>
      <p:ext uri="{BB962C8B-B14F-4D97-AF65-F5344CB8AC3E}">
        <p14:creationId xmlns:p14="http://schemas.microsoft.com/office/powerpoint/2010/main" val="28820338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0555" y="1"/>
            <a:ext cx="10515600" cy="731520"/>
          </a:xfrm>
        </p:spPr>
        <p:txBody>
          <a:bodyPr>
            <a:normAutofit/>
          </a:bodyPr>
          <a:lstStyle>
            <a:lvl1pPr>
              <a:defRPr sz="2100" b="1"/>
            </a:lvl1pPr>
          </a:lstStyle>
          <a:p>
            <a:r>
              <a:rPr lang="en-US" dirty="0"/>
              <a:t>Click to edit Master title style</a:t>
            </a:r>
          </a:p>
        </p:txBody>
      </p:sp>
      <p:sp>
        <p:nvSpPr>
          <p:cNvPr id="3" name="Content Placeholder 2"/>
          <p:cNvSpPr>
            <a:spLocks noGrp="1"/>
          </p:cNvSpPr>
          <p:nvPr>
            <p:ph idx="1"/>
          </p:nvPr>
        </p:nvSpPr>
        <p:spPr>
          <a:xfrm>
            <a:off x="80555" y="1066868"/>
            <a:ext cx="10515600" cy="4351338"/>
          </a:xfrm>
        </p:spPr>
        <p:txBody>
          <a:bodyPr/>
          <a:lstStyle>
            <a:lvl1pPr marL="171450" indent="-171450">
              <a:buFont typeface="Wingdings" panose="05000000000000000000" pitchFamily="2" charset="2"/>
              <a:buChar char="Ø"/>
              <a:defRPr/>
            </a:lvl1pPr>
            <a:lvl2pPr marL="514350" indent="-171450">
              <a:buFont typeface="Wingdings" panose="05000000000000000000" pitchFamily="2" charset="2"/>
              <a:buChar char="v"/>
              <a:defRPr/>
            </a:lvl2pPr>
            <a:lvl3pPr marL="857250" indent="-171450">
              <a:buFont typeface="Wingdings" panose="05000000000000000000" pitchFamily="2" charset="2"/>
              <a:buChar char="Ø"/>
              <a:defRPr/>
            </a:lvl3pPr>
            <a:lvl4pPr marL="1200150" indent="-171450">
              <a:buFont typeface="Wingdings" panose="05000000000000000000" pitchFamily="2" charset="2"/>
              <a:buChar char="v"/>
              <a:defRPr/>
            </a:lvl4pPr>
            <a:lvl5pPr marL="1543050" indent="-171450">
              <a:buFont typeface="Wingdings" panose="05000000000000000000" pitchFamily="2" charset="2"/>
              <a:buChar char="Ø"/>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a:xfrm>
            <a:off x="9106711" y="6356352"/>
            <a:ext cx="2743200" cy="365125"/>
          </a:xfrm>
          <a:prstGeom prst="rect">
            <a:avLst/>
          </a:prstGeom>
        </p:spPr>
        <p:txBody>
          <a:bodyPr/>
          <a:lstStyle>
            <a:lvl1pPr algn="r">
              <a:defRPr>
                <a:solidFill>
                  <a:schemeClr val="accent1"/>
                </a:solidFill>
              </a:defRPr>
            </a:lvl1pPr>
          </a:lstStyle>
          <a:p>
            <a:fld id="{5ACD0CF0-90CC-9C41-A77B-2776398A8C8B}" type="slidenum">
              <a:rPr lang="en-US" smtClean="0"/>
              <a:pPr/>
              <a:t>‹#›</a:t>
            </a:fld>
            <a:endParaRPr lang="en-US"/>
          </a:p>
        </p:txBody>
      </p:sp>
    </p:spTree>
    <p:extLst>
      <p:ext uri="{BB962C8B-B14F-4D97-AF65-F5344CB8AC3E}">
        <p14:creationId xmlns:p14="http://schemas.microsoft.com/office/powerpoint/2010/main" val="126516646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11" name="Title 10"/>
          <p:cNvSpPr>
            <a:spLocks noGrp="1"/>
          </p:cNvSpPr>
          <p:nvPr>
            <p:ph type="title"/>
          </p:nvPr>
        </p:nvSpPr>
        <p:spPr>
          <a:xfrm>
            <a:off x="917987" y="132835"/>
            <a:ext cx="10341684" cy="715304"/>
          </a:xfrm>
          <a:prstGeom prst="rect">
            <a:avLst/>
          </a:prstGeom>
        </p:spPr>
        <p:txBody>
          <a:bodyPr/>
          <a:lstStyle>
            <a:lvl1pPr algn="ctr">
              <a:defRPr sz="2250" b="1">
                <a:solidFill>
                  <a:srgbClr val="002060"/>
                </a:solidFill>
                <a:latin typeface="+mj-lt"/>
                <a:cs typeface="Aharoni" panose="02010803020104030203" pitchFamily="2" charset="-79"/>
              </a:defRPr>
            </a:lvl1pPr>
          </a:lstStyle>
          <a:p>
            <a:r>
              <a:rPr lang="en-US" dirty="0"/>
              <a:t>Click to edit Master title style</a:t>
            </a:r>
          </a:p>
        </p:txBody>
      </p:sp>
      <p:sp>
        <p:nvSpPr>
          <p:cNvPr id="8" name="TextBox 7"/>
          <p:cNvSpPr txBox="1"/>
          <p:nvPr userDrawn="1"/>
        </p:nvSpPr>
        <p:spPr>
          <a:xfrm>
            <a:off x="4851960" y="6355833"/>
            <a:ext cx="2473739" cy="300082"/>
          </a:xfrm>
          <a:prstGeom prst="rect">
            <a:avLst/>
          </a:prstGeom>
          <a:noFill/>
        </p:spPr>
        <p:txBody>
          <a:bodyPr wrap="square" rtlCol="0">
            <a:spAutoFit/>
          </a:bodyPr>
          <a:lstStyle/>
          <a:p>
            <a:pPr algn="ctr"/>
            <a:fld id="{6C8DB460-5AC8-4C2B-B119-CDD21F954625}" type="slidenum">
              <a:rPr lang="en-US" sz="1350" smtClean="0">
                <a:solidFill>
                  <a:srgbClr val="002060"/>
                </a:solidFill>
                <a:latin typeface="+mj-lt"/>
                <a:cs typeface="Arial" panose="020B0604020202020204" pitchFamily="34" charset="0"/>
              </a:rPr>
              <a:pPr algn="ctr"/>
              <a:t>‹#›</a:t>
            </a:fld>
            <a:endParaRPr lang="en-US" sz="1350" dirty="0">
              <a:solidFill>
                <a:srgbClr val="002060"/>
              </a:solidFill>
              <a:latin typeface="+mj-lt"/>
              <a:cs typeface="Arial" panose="020B0604020202020204" pitchFamily="34" charset="0"/>
            </a:endParaRPr>
          </a:p>
        </p:txBody>
      </p:sp>
      <p:sp>
        <p:nvSpPr>
          <p:cNvPr id="9" name="Rectangle 8"/>
          <p:cNvSpPr/>
          <p:nvPr userDrawn="1"/>
        </p:nvSpPr>
        <p:spPr>
          <a:xfrm>
            <a:off x="0" y="5459899"/>
            <a:ext cx="12192000" cy="2849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bg1"/>
              </a:solidFill>
            </a:endParaRPr>
          </a:p>
        </p:txBody>
      </p:sp>
    </p:spTree>
    <p:extLst>
      <p:ext uri="{BB962C8B-B14F-4D97-AF65-F5344CB8AC3E}">
        <p14:creationId xmlns:p14="http://schemas.microsoft.com/office/powerpoint/2010/main" val="41000941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Title Slide - FB Campus">
    <p:spTree>
      <p:nvGrpSpPr>
        <p:cNvPr id="1" name=""/>
        <p:cNvGrpSpPr/>
        <p:nvPr/>
      </p:nvGrpSpPr>
      <p:grpSpPr>
        <a:xfrm>
          <a:off x="0" y="0"/>
          <a:ext cx="0" cy="0"/>
          <a:chOff x="0" y="0"/>
          <a:chExt cx="0" cy="0"/>
        </a:xfrm>
      </p:grpSpPr>
      <p:sp>
        <p:nvSpPr>
          <p:cNvPr id="2" name="Title 1"/>
          <p:cNvSpPr>
            <a:spLocks noGrp="1"/>
          </p:cNvSpPr>
          <p:nvPr>
            <p:ph type="ctrTitle"/>
          </p:nvPr>
        </p:nvSpPr>
        <p:spPr>
          <a:xfrm>
            <a:off x="480505" y="601091"/>
            <a:ext cx="5735025" cy="2305339"/>
          </a:xfrm>
          <a:prstGeom prst="rect">
            <a:avLst/>
          </a:prstGeom>
        </p:spPr>
        <p:txBody>
          <a:bodyPr anchor="b"/>
          <a:lstStyle>
            <a:lvl1pPr algn="l">
              <a:defRPr sz="4000" b="1" cap="none" spc="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a:cs typeface="Arial"/>
              </a:defRPr>
            </a:lvl1pPr>
          </a:lstStyle>
          <a:p>
            <a:r>
              <a:rPr lang="en-US"/>
              <a:t>Click to edit Master title style</a:t>
            </a:r>
            <a:endParaRPr lang="en-US" dirty="0"/>
          </a:p>
        </p:txBody>
      </p:sp>
      <p:sp>
        <p:nvSpPr>
          <p:cNvPr id="3" name="Subtitle 2"/>
          <p:cNvSpPr>
            <a:spLocks noGrp="1"/>
          </p:cNvSpPr>
          <p:nvPr>
            <p:ph type="subTitle" idx="1"/>
          </p:nvPr>
        </p:nvSpPr>
        <p:spPr>
          <a:xfrm>
            <a:off x="480505" y="3137687"/>
            <a:ext cx="5735025" cy="1752600"/>
          </a:xfrm>
          <a:prstGeom prst="rect">
            <a:avLst/>
          </a:prstGeom>
        </p:spPr>
        <p:txBody>
          <a:bodyPr/>
          <a:lstStyle>
            <a:lvl1pPr marL="0" indent="0" algn="l">
              <a:buNone/>
              <a:defRPr>
                <a:solidFill>
                  <a:srgbClr val="ECE9C6"/>
                </a:solidFill>
                <a:effectLst>
                  <a:outerShdw blurRad="34925" dist="12700" dir="14400000" rotWithShape="0">
                    <a:prstClr val="black">
                      <a:alpha val="21000"/>
                    </a:prstClr>
                  </a:outerShdw>
                </a:effectLst>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18304770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1" name="Title 10"/>
          <p:cNvSpPr>
            <a:spLocks noGrp="1"/>
          </p:cNvSpPr>
          <p:nvPr>
            <p:ph type="title"/>
          </p:nvPr>
        </p:nvSpPr>
        <p:spPr>
          <a:xfrm>
            <a:off x="917987" y="132835"/>
            <a:ext cx="10341684" cy="715304"/>
          </a:xfrm>
          <a:prstGeom prst="rect">
            <a:avLst/>
          </a:prstGeom>
        </p:spPr>
        <p:txBody>
          <a:bodyPr/>
          <a:lstStyle>
            <a:lvl1pPr algn="ctr">
              <a:defRPr sz="3000" b="1">
                <a:solidFill>
                  <a:srgbClr val="002060"/>
                </a:solidFill>
                <a:latin typeface="+mj-lt"/>
                <a:cs typeface="Aharoni" panose="02010803020104030203" pitchFamily="2" charset="-79"/>
              </a:defRPr>
            </a:lvl1pPr>
          </a:lstStyle>
          <a:p>
            <a:r>
              <a:rPr lang="en-US" dirty="0"/>
              <a:t>Click to edit Master title style</a:t>
            </a:r>
          </a:p>
        </p:txBody>
      </p:sp>
      <p:sp>
        <p:nvSpPr>
          <p:cNvPr id="8" name="TextBox 7"/>
          <p:cNvSpPr txBox="1"/>
          <p:nvPr userDrawn="1"/>
        </p:nvSpPr>
        <p:spPr>
          <a:xfrm>
            <a:off x="4851959" y="6355833"/>
            <a:ext cx="2473739" cy="369332"/>
          </a:xfrm>
          <a:prstGeom prst="rect">
            <a:avLst/>
          </a:prstGeom>
          <a:noFill/>
        </p:spPr>
        <p:txBody>
          <a:bodyPr wrap="square" rtlCol="0">
            <a:spAutoFit/>
          </a:bodyPr>
          <a:lstStyle/>
          <a:p>
            <a:pPr algn="ctr"/>
            <a:fld id="{6C8DB460-5AC8-4C2B-B119-CDD21F954625}" type="slidenum">
              <a:rPr lang="en-US" smtClean="0">
                <a:solidFill>
                  <a:srgbClr val="002060"/>
                </a:solidFill>
                <a:latin typeface="+mj-lt"/>
                <a:cs typeface="Arial" panose="020B0604020202020204" pitchFamily="34" charset="0"/>
              </a:rPr>
              <a:pPr algn="ctr"/>
              <a:t>‹#›</a:t>
            </a:fld>
            <a:endParaRPr lang="en-US" dirty="0">
              <a:solidFill>
                <a:srgbClr val="002060"/>
              </a:solidFill>
              <a:latin typeface="+mj-lt"/>
              <a:cs typeface="Arial" panose="020B0604020202020204" pitchFamily="34" charset="0"/>
            </a:endParaRPr>
          </a:p>
        </p:txBody>
      </p:sp>
      <p:sp>
        <p:nvSpPr>
          <p:cNvPr id="9" name="Rectangle 8"/>
          <p:cNvSpPr/>
          <p:nvPr userDrawn="1"/>
        </p:nvSpPr>
        <p:spPr>
          <a:xfrm>
            <a:off x="0" y="5459897"/>
            <a:ext cx="12192000" cy="2849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Tree>
    <p:extLst>
      <p:ext uri="{BB962C8B-B14F-4D97-AF65-F5344CB8AC3E}">
        <p14:creationId xmlns:p14="http://schemas.microsoft.com/office/powerpoint/2010/main" val="12852709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4" name="TextBox 9"/>
          <p:cNvSpPr txBox="1">
            <a:spLocks noChangeArrowheads="1"/>
          </p:cNvSpPr>
          <p:nvPr/>
        </p:nvSpPr>
        <p:spPr bwMode="auto">
          <a:xfrm>
            <a:off x="5528734" y="2887664"/>
            <a:ext cx="1145117"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Book Antiqua" charset="0"/>
                <a:ea typeface="ＭＳ Ｐゴシック" charset="0"/>
                <a:cs typeface="ＭＳ Ｐゴシック" charset="0"/>
              </a:defRPr>
            </a:lvl1pPr>
            <a:lvl2pPr marL="742950" indent="-285750">
              <a:defRPr>
                <a:solidFill>
                  <a:schemeClr val="tx1"/>
                </a:solidFill>
                <a:latin typeface="Book Antiqua" charset="0"/>
                <a:ea typeface="ＭＳ Ｐゴシック" charset="0"/>
              </a:defRPr>
            </a:lvl2pPr>
            <a:lvl3pPr marL="1143000" indent="-228600">
              <a:defRPr>
                <a:solidFill>
                  <a:schemeClr val="tx1"/>
                </a:solidFill>
                <a:latin typeface="Book Antiqua" charset="0"/>
                <a:ea typeface="ＭＳ Ｐゴシック" charset="0"/>
              </a:defRPr>
            </a:lvl3pPr>
            <a:lvl4pPr marL="1600200" indent="-228600">
              <a:defRPr>
                <a:solidFill>
                  <a:schemeClr val="tx1"/>
                </a:solidFill>
                <a:latin typeface="Book Antiqua" charset="0"/>
                <a:ea typeface="ＭＳ Ｐゴシック" charset="0"/>
              </a:defRPr>
            </a:lvl4pPr>
            <a:lvl5pPr marL="2057400" indent="-228600">
              <a:defRPr>
                <a:solidFill>
                  <a:schemeClr val="tx1"/>
                </a:solidFill>
                <a:latin typeface="Book Antiqua" charset="0"/>
                <a:ea typeface="ＭＳ Ｐゴシック" charset="0"/>
              </a:defRPr>
            </a:lvl5pPr>
            <a:lvl6pPr marL="2514600" indent="-228600" fontAlgn="base">
              <a:spcBef>
                <a:spcPct val="0"/>
              </a:spcBef>
              <a:spcAft>
                <a:spcPct val="0"/>
              </a:spcAft>
              <a:defRPr>
                <a:solidFill>
                  <a:schemeClr val="tx1"/>
                </a:solidFill>
                <a:latin typeface="Book Antiqua" charset="0"/>
                <a:ea typeface="ＭＳ Ｐゴシック" charset="0"/>
              </a:defRPr>
            </a:lvl6pPr>
            <a:lvl7pPr marL="2971800" indent="-228600" fontAlgn="base">
              <a:spcBef>
                <a:spcPct val="0"/>
              </a:spcBef>
              <a:spcAft>
                <a:spcPct val="0"/>
              </a:spcAft>
              <a:defRPr>
                <a:solidFill>
                  <a:schemeClr val="tx1"/>
                </a:solidFill>
                <a:latin typeface="Book Antiqua" charset="0"/>
                <a:ea typeface="ＭＳ Ｐゴシック" charset="0"/>
              </a:defRPr>
            </a:lvl7pPr>
            <a:lvl8pPr marL="3429000" indent="-228600" fontAlgn="base">
              <a:spcBef>
                <a:spcPct val="0"/>
              </a:spcBef>
              <a:spcAft>
                <a:spcPct val="0"/>
              </a:spcAft>
              <a:defRPr>
                <a:solidFill>
                  <a:schemeClr val="tx1"/>
                </a:solidFill>
                <a:latin typeface="Book Antiqua" charset="0"/>
                <a:ea typeface="ＭＳ Ｐゴシック" charset="0"/>
              </a:defRPr>
            </a:lvl8pPr>
            <a:lvl9pPr marL="3886200" indent="-228600" fontAlgn="base">
              <a:spcBef>
                <a:spcPct val="0"/>
              </a:spcBef>
              <a:spcAft>
                <a:spcPct val="0"/>
              </a:spcAft>
              <a:defRPr>
                <a:solidFill>
                  <a:schemeClr val="tx1"/>
                </a:solidFill>
                <a:latin typeface="Book Antiqua" charset="0"/>
                <a:ea typeface="ＭＳ Ｐゴシック" charset="0"/>
              </a:defRPr>
            </a:lvl9pPr>
          </a:lstStyle>
          <a:p>
            <a:endParaRPr lang="en-US" sz="5400">
              <a:solidFill>
                <a:srgbClr val="DBA455"/>
              </a:solidFill>
              <a:latin typeface="Wingdings" charset="0"/>
            </a:endParaRPr>
          </a:p>
        </p:txBody>
      </p:sp>
      <p:sp>
        <p:nvSpPr>
          <p:cNvPr id="2" name="Title 1"/>
          <p:cNvSpPr>
            <a:spLocks noGrp="1"/>
          </p:cNvSpPr>
          <p:nvPr>
            <p:ph type="title"/>
          </p:nvPr>
        </p:nvSpPr>
        <p:spPr>
          <a:xfrm>
            <a:off x="920054" y="1204857"/>
            <a:ext cx="10339617" cy="1910716"/>
          </a:xfrm>
          <a:prstGeom prst="rect">
            <a:avLst/>
          </a:prstGeom>
        </p:spPr>
        <p:txBody>
          <a:bodyPr anchor="b"/>
          <a:lstStyle>
            <a:lvl1pPr algn="ctr">
              <a:defRPr sz="5400" b="1" cap="none" baseline="0">
                <a:solidFill>
                  <a:srgbClr val="595959"/>
                </a:solidFill>
                <a:latin typeface="Arial"/>
                <a:cs typeface="Arial"/>
              </a:defRPr>
            </a:lvl1pPr>
          </a:lstStyle>
          <a:p>
            <a:r>
              <a:rPr lang="en-US"/>
              <a:t>Click to edit Master title style</a:t>
            </a:r>
            <a:endParaRPr lang="en-US" dirty="0"/>
          </a:p>
        </p:txBody>
      </p:sp>
      <p:sp>
        <p:nvSpPr>
          <p:cNvPr id="3" name="Text Placeholder 2"/>
          <p:cNvSpPr>
            <a:spLocks noGrp="1"/>
          </p:cNvSpPr>
          <p:nvPr>
            <p:ph type="body" idx="1"/>
          </p:nvPr>
        </p:nvSpPr>
        <p:spPr>
          <a:xfrm>
            <a:off x="932331" y="3324432"/>
            <a:ext cx="10312996" cy="1500187"/>
          </a:xfrm>
          <a:prstGeom prst="rect">
            <a:avLst/>
          </a:prstGeom>
        </p:spPr>
        <p:txBody>
          <a:bodyPr anchor="t"/>
          <a:lstStyle>
            <a:lvl1pPr marL="0" indent="0" algn="ctr">
              <a:buNone/>
              <a:defRPr sz="2000">
                <a:solidFill>
                  <a:srgbClr val="595959"/>
                </a:solidFill>
                <a:latin typeface="Arial"/>
                <a:cs typeface="Aria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5" name="Straight Connector 4"/>
          <p:cNvCxnSpPr/>
          <p:nvPr userDrawn="1"/>
        </p:nvCxnSpPr>
        <p:spPr>
          <a:xfrm>
            <a:off x="0" y="601401"/>
            <a:ext cx="12192000" cy="0"/>
          </a:xfrm>
          <a:prstGeom prst="line">
            <a:avLst/>
          </a:prstGeom>
          <a:ln w="50800">
            <a:solidFill>
              <a:schemeClr val="tx2"/>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09B7727-4F88-43AA-BB13-AEDC87DDB3EA}"/>
              </a:ext>
            </a:extLst>
          </p:cNvPr>
          <p:cNvSpPr txBox="1"/>
          <p:nvPr userDrawn="1"/>
        </p:nvSpPr>
        <p:spPr>
          <a:xfrm>
            <a:off x="4851959" y="6355833"/>
            <a:ext cx="2473739" cy="369332"/>
          </a:xfrm>
          <a:prstGeom prst="rect">
            <a:avLst/>
          </a:prstGeom>
          <a:noFill/>
        </p:spPr>
        <p:txBody>
          <a:bodyPr wrap="square" rtlCol="0">
            <a:spAutoFit/>
          </a:bodyPr>
          <a:lstStyle/>
          <a:p>
            <a:pPr algn="ctr"/>
            <a:fld id="{6C8DB460-5AC8-4C2B-B119-CDD21F954625}" type="slidenum">
              <a:rPr lang="en-US" smtClean="0">
                <a:solidFill>
                  <a:srgbClr val="002060"/>
                </a:solidFill>
                <a:latin typeface="+mj-lt"/>
                <a:cs typeface="Arial" panose="020B0604020202020204" pitchFamily="34" charset="0"/>
              </a:rPr>
              <a:pPr algn="ctr"/>
              <a:t>‹#›</a:t>
            </a:fld>
            <a:endParaRPr lang="en-US" dirty="0">
              <a:solidFill>
                <a:srgbClr val="002060"/>
              </a:solidFill>
              <a:latin typeface="+mj-lt"/>
              <a:cs typeface="Arial" panose="020B0604020202020204" pitchFamily="34" charset="0"/>
            </a:endParaRPr>
          </a:p>
        </p:txBody>
      </p:sp>
    </p:spTree>
    <p:extLst>
      <p:ext uri="{BB962C8B-B14F-4D97-AF65-F5344CB8AC3E}">
        <p14:creationId xmlns:p14="http://schemas.microsoft.com/office/powerpoint/2010/main" val="26064184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Areas">
    <p:spTree>
      <p:nvGrpSpPr>
        <p:cNvPr id="1" name=""/>
        <p:cNvGrpSpPr/>
        <p:nvPr/>
      </p:nvGrpSpPr>
      <p:grpSpPr>
        <a:xfrm>
          <a:off x="0" y="0"/>
          <a:ext cx="0" cy="0"/>
          <a:chOff x="0" y="0"/>
          <a:chExt cx="0" cy="0"/>
        </a:xfrm>
      </p:grpSpPr>
      <p:sp>
        <p:nvSpPr>
          <p:cNvPr id="12" name="Title 11"/>
          <p:cNvSpPr>
            <a:spLocks noGrp="1"/>
          </p:cNvSpPr>
          <p:nvPr>
            <p:ph type="title"/>
          </p:nvPr>
        </p:nvSpPr>
        <p:spPr>
          <a:xfrm>
            <a:off x="917987" y="570156"/>
            <a:ext cx="10341684" cy="1054250"/>
          </a:xfrm>
          <a:prstGeom prst="rect">
            <a:avLst/>
          </a:prstGeom>
        </p:spPr>
        <p:txBody>
          <a:bodyPr/>
          <a:lstStyle>
            <a:lvl1pPr>
              <a:defRPr sz="4300" b="1">
                <a:solidFill>
                  <a:srgbClr val="595959"/>
                </a:solidFill>
                <a:latin typeface="Arial"/>
                <a:cs typeface="Arial"/>
              </a:defRPr>
            </a:lvl1pPr>
          </a:lstStyle>
          <a:p>
            <a:r>
              <a:rPr lang="en-US"/>
              <a:t>Click to edit Master title style</a:t>
            </a:r>
            <a:endParaRPr lang="en-US" dirty="0"/>
          </a:p>
        </p:txBody>
      </p:sp>
      <p:sp>
        <p:nvSpPr>
          <p:cNvPr id="8" name="Content Placeholder 7"/>
          <p:cNvSpPr>
            <a:spLocks noGrp="1"/>
          </p:cNvSpPr>
          <p:nvPr>
            <p:ph sz="quarter" idx="13"/>
          </p:nvPr>
        </p:nvSpPr>
        <p:spPr>
          <a:xfrm>
            <a:off x="914400" y="1845482"/>
            <a:ext cx="5071872" cy="3434474"/>
          </a:xfrm>
          <a:prstGeom prst="rect">
            <a:avLst/>
          </a:prstGeom>
        </p:spPr>
        <p:txBody>
          <a:bodyPr>
            <a:normAutofit/>
          </a:bodyPr>
          <a:lstStyle>
            <a:lvl1pPr>
              <a:defRPr sz="2000">
                <a:solidFill>
                  <a:srgbClr val="595959"/>
                </a:solidFill>
                <a:latin typeface="Arial"/>
                <a:cs typeface="Arial"/>
              </a:defRPr>
            </a:lvl1pPr>
          </a:lstStyle>
          <a:p>
            <a:pPr lvl="0"/>
            <a:r>
              <a:rPr lang="en-US"/>
              <a:t>Click to edit Master text styles</a:t>
            </a:r>
          </a:p>
        </p:txBody>
      </p:sp>
      <p:sp>
        <p:nvSpPr>
          <p:cNvPr id="10" name="Content Placeholder 9"/>
          <p:cNvSpPr>
            <a:spLocks noGrp="1"/>
          </p:cNvSpPr>
          <p:nvPr>
            <p:ph sz="quarter" idx="14"/>
          </p:nvPr>
        </p:nvSpPr>
        <p:spPr>
          <a:xfrm>
            <a:off x="6193535" y="1845482"/>
            <a:ext cx="5071872" cy="3434474"/>
          </a:xfrm>
          <a:prstGeom prst="rect">
            <a:avLst/>
          </a:prstGeom>
        </p:spPr>
        <p:txBody>
          <a:bodyPr>
            <a:normAutofit/>
          </a:bodyPr>
          <a:lstStyle>
            <a:lvl1pPr>
              <a:defRPr sz="2000">
                <a:solidFill>
                  <a:srgbClr val="595959"/>
                </a:solidFill>
                <a:latin typeface="Arial"/>
                <a:cs typeface="Arial"/>
              </a:defRPr>
            </a:lvl1pPr>
          </a:lstStyle>
          <a:p>
            <a:pPr lvl="0"/>
            <a:r>
              <a:rPr lang="en-US"/>
              <a:t>Click to edit Master text styles</a:t>
            </a:r>
          </a:p>
        </p:txBody>
      </p:sp>
      <p:sp>
        <p:nvSpPr>
          <p:cNvPr id="5" name="TextBox 4">
            <a:extLst>
              <a:ext uri="{FF2B5EF4-FFF2-40B4-BE49-F238E27FC236}">
                <a16:creationId xmlns:a16="http://schemas.microsoft.com/office/drawing/2014/main" id="{23348F2E-56D7-4783-BAD3-21D3D207EEC0}"/>
              </a:ext>
            </a:extLst>
          </p:cNvPr>
          <p:cNvSpPr txBox="1"/>
          <p:nvPr userDrawn="1"/>
        </p:nvSpPr>
        <p:spPr>
          <a:xfrm>
            <a:off x="4851959" y="6355833"/>
            <a:ext cx="2473739" cy="369332"/>
          </a:xfrm>
          <a:prstGeom prst="rect">
            <a:avLst/>
          </a:prstGeom>
          <a:noFill/>
        </p:spPr>
        <p:txBody>
          <a:bodyPr wrap="square" rtlCol="0">
            <a:spAutoFit/>
          </a:bodyPr>
          <a:lstStyle/>
          <a:p>
            <a:pPr algn="ctr"/>
            <a:fld id="{6C8DB460-5AC8-4C2B-B119-CDD21F954625}" type="slidenum">
              <a:rPr lang="en-US" smtClean="0">
                <a:solidFill>
                  <a:srgbClr val="002060"/>
                </a:solidFill>
                <a:latin typeface="+mj-lt"/>
                <a:cs typeface="Arial" panose="020B0604020202020204" pitchFamily="34" charset="0"/>
              </a:rPr>
              <a:pPr algn="ctr"/>
              <a:t>‹#›</a:t>
            </a:fld>
            <a:endParaRPr lang="en-US" dirty="0">
              <a:solidFill>
                <a:srgbClr val="002060"/>
              </a:solidFill>
              <a:latin typeface="+mj-lt"/>
              <a:cs typeface="Arial" panose="020B0604020202020204" pitchFamily="34" charset="0"/>
            </a:endParaRPr>
          </a:p>
        </p:txBody>
      </p:sp>
    </p:spTree>
    <p:extLst>
      <p:ext uri="{BB962C8B-B14F-4D97-AF65-F5344CB8AC3E}">
        <p14:creationId xmlns:p14="http://schemas.microsoft.com/office/powerpoint/2010/main" val="19263933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Two Columns with Subtitles">
    <p:spTree>
      <p:nvGrpSpPr>
        <p:cNvPr id="1" name=""/>
        <p:cNvGrpSpPr/>
        <p:nvPr/>
      </p:nvGrpSpPr>
      <p:grpSpPr>
        <a:xfrm>
          <a:off x="0" y="0"/>
          <a:ext cx="0" cy="0"/>
          <a:chOff x="0" y="0"/>
          <a:chExt cx="0" cy="0"/>
        </a:xfrm>
      </p:grpSpPr>
      <p:sp>
        <p:nvSpPr>
          <p:cNvPr id="2" name="Title 1"/>
          <p:cNvSpPr>
            <a:spLocks noGrp="1"/>
          </p:cNvSpPr>
          <p:nvPr>
            <p:ph type="title"/>
          </p:nvPr>
        </p:nvSpPr>
        <p:spPr>
          <a:xfrm>
            <a:off x="917987" y="570156"/>
            <a:ext cx="10341684" cy="1054250"/>
          </a:xfrm>
          <a:prstGeom prst="rect">
            <a:avLst/>
          </a:prstGeom>
        </p:spPr>
        <p:txBody>
          <a:bodyPr/>
          <a:lstStyle>
            <a:lvl1pPr>
              <a:defRPr sz="4300" b="1">
                <a:solidFill>
                  <a:srgbClr val="595959"/>
                </a:solidFill>
                <a:latin typeface="Arial"/>
                <a:cs typeface="Arial"/>
              </a:defRPr>
            </a:lvl1pPr>
          </a:lstStyle>
          <a:p>
            <a:r>
              <a:rPr lang="en-US"/>
              <a:t>Click to edit Master title style</a:t>
            </a:r>
            <a:endParaRPr lang="en-US" dirty="0"/>
          </a:p>
        </p:txBody>
      </p:sp>
      <p:sp>
        <p:nvSpPr>
          <p:cNvPr id="3" name="Text Placeholder 2"/>
          <p:cNvSpPr>
            <a:spLocks noGrp="1"/>
          </p:cNvSpPr>
          <p:nvPr>
            <p:ph type="body" idx="1"/>
          </p:nvPr>
        </p:nvSpPr>
        <p:spPr>
          <a:xfrm>
            <a:off x="917987" y="1783601"/>
            <a:ext cx="4829239" cy="658368"/>
          </a:xfrm>
          <a:prstGeom prst="rect">
            <a:avLst/>
          </a:prstGeom>
        </p:spPr>
        <p:txBody>
          <a:bodyPr anchor="b">
            <a:noAutofit/>
          </a:bodyPr>
          <a:lstStyle>
            <a:lvl1pPr marL="0" indent="0" algn="l">
              <a:buNone/>
              <a:defRPr sz="2500" b="1">
                <a:solidFill>
                  <a:srgbClr val="595959"/>
                </a:solidFill>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917985" y="2622290"/>
            <a:ext cx="4829241" cy="2595107"/>
          </a:xfrm>
          <a:prstGeom prst="rect">
            <a:avLst/>
          </a:prstGeom>
        </p:spPr>
        <p:txBody>
          <a:bodyPr>
            <a:normAutofit/>
          </a:bodyPr>
          <a:lstStyle>
            <a:lvl1pPr>
              <a:defRPr sz="2000">
                <a:solidFill>
                  <a:srgbClr val="595959"/>
                </a:solidFill>
                <a:latin typeface="Arial"/>
                <a:cs typeface="Arial"/>
              </a:defRPr>
            </a:lvl1pPr>
            <a:lvl2pPr>
              <a:defRPr sz="2000">
                <a:latin typeface="Arial"/>
                <a:cs typeface="Arial"/>
              </a:defRPr>
            </a:lvl2pPr>
            <a:lvl3pPr>
              <a:defRPr sz="2000">
                <a:latin typeface="Arial"/>
                <a:cs typeface="Arial"/>
              </a:defRPr>
            </a:lvl3pPr>
            <a:lvl4pPr>
              <a:defRPr sz="2000">
                <a:latin typeface="Arial"/>
                <a:cs typeface="Arial"/>
              </a:defRPr>
            </a:lvl4pPr>
            <a:lvl5pPr>
              <a:defRPr sz="2000">
                <a:latin typeface="Arial"/>
                <a:cs typeface="Arial"/>
              </a:defRPr>
            </a:lvl5pPr>
            <a:lvl6pPr>
              <a:defRPr sz="1600"/>
            </a:lvl6pPr>
            <a:lvl7pPr>
              <a:defRPr sz="1600"/>
            </a:lvl7pPr>
            <a:lvl8pPr>
              <a:defRPr sz="1600"/>
            </a:lvl8pPr>
            <a:lvl9pPr>
              <a:defRPr sz="1600"/>
            </a:lvl9pPr>
          </a:lstStyle>
          <a:p>
            <a:pPr lvl="0"/>
            <a:r>
              <a:rPr lang="en-US"/>
              <a:t>Click to edit Master text styles</a:t>
            </a:r>
          </a:p>
        </p:txBody>
      </p:sp>
      <p:sp>
        <p:nvSpPr>
          <p:cNvPr id="5" name="Text Placeholder 4"/>
          <p:cNvSpPr>
            <a:spLocks noGrp="1"/>
          </p:cNvSpPr>
          <p:nvPr>
            <p:ph type="body" sz="quarter" idx="3"/>
          </p:nvPr>
        </p:nvSpPr>
        <p:spPr>
          <a:xfrm>
            <a:off x="6381171" y="1783601"/>
            <a:ext cx="4884955" cy="658368"/>
          </a:xfrm>
          <a:prstGeom prst="rect">
            <a:avLst/>
          </a:prstGeom>
        </p:spPr>
        <p:txBody>
          <a:bodyPr anchor="b">
            <a:noAutofit/>
          </a:bodyPr>
          <a:lstStyle>
            <a:lvl1pPr marL="0" indent="0" algn="l">
              <a:buNone/>
              <a:defRPr sz="2500" b="1">
                <a:solidFill>
                  <a:srgbClr val="595959"/>
                </a:solidFill>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81171" y="2619063"/>
            <a:ext cx="4878500" cy="2595107"/>
          </a:xfrm>
          <a:prstGeom prst="rect">
            <a:avLst/>
          </a:prstGeom>
        </p:spPr>
        <p:txBody>
          <a:bodyPr>
            <a:normAutofit/>
          </a:bodyPr>
          <a:lstStyle>
            <a:lvl1pPr>
              <a:defRPr sz="2000">
                <a:solidFill>
                  <a:srgbClr val="595959"/>
                </a:solidFill>
                <a:latin typeface="Arial"/>
                <a:cs typeface="Arial"/>
              </a:defRPr>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p:txBody>
      </p:sp>
      <p:sp>
        <p:nvSpPr>
          <p:cNvPr id="7" name="TextBox 6">
            <a:extLst>
              <a:ext uri="{FF2B5EF4-FFF2-40B4-BE49-F238E27FC236}">
                <a16:creationId xmlns:a16="http://schemas.microsoft.com/office/drawing/2014/main" id="{CE63606E-E78E-4013-979D-EBC44B2578B0}"/>
              </a:ext>
            </a:extLst>
          </p:cNvPr>
          <p:cNvSpPr txBox="1"/>
          <p:nvPr userDrawn="1"/>
        </p:nvSpPr>
        <p:spPr>
          <a:xfrm>
            <a:off x="4851959" y="6355833"/>
            <a:ext cx="2473739" cy="369332"/>
          </a:xfrm>
          <a:prstGeom prst="rect">
            <a:avLst/>
          </a:prstGeom>
          <a:noFill/>
        </p:spPr>
        <p:txBody>
          <a:bodyPr wrap="square" rtlCol="0">
            <a:spAutoFit/>
          </a:bodyPr>
          <a:lstStyle/>
          <a:p>
            <a:pPr algn="ctr"/>
            <a:fld id="{6C8DB460-5AC8-4C2B-B119-CDD21F954625}" type="slidenum">
              <a:rPr lang="en-US" smtClean="0">
                <a:solidFill>
                  <a:srgbClr val="002060"/>
                </a:solidFill>
                <a:latin typeface="+mj-lt"/>
                <a:cs typeface="Arial" panose="020B0604020202020204" pitchFamily="34" charset="0"/>
              </a:rPr>
              <a:pPr algn="ctr"/>
              <a:t>‹#›</a:t>
            </a:fld>
            <a:endParaRPr lang="en-US" dirty="0">
              <a:solidFill>
                <a:srgbClr val="002060"/>
              </a:solidFill>
              <a:latin typeface="+mj-lt"/>
              <a:cs typeface="Arial" panose="020B0604020202020204" pitchFamily="34" charset="0"/>
            </a:endParaRPr>
          </a:p>
        </p:txBody>
      </p:sp>
    </p:spTree>
    <p:extLst>
      <p:ext uri="{BB962C8B-B14F-4D97-AF65-F5344CB8AC3E}">
        <p14:creationId xmlns:p14="http://schemas.microsoft.com/office/powerpoint/2010/main" val="35587606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922670" y="559400"/>
            <a:ext cx="4774509" cy="4414019"/>
          </a:xfrm>
          <a:prstGeom prst="rect">
            <a:avLst/>
          </a:prstGeom>
        </p:spPr>
        <p:txBody>
          <a:bodyPr anchor="t">
            <a:normAutofit/>
          </a:bodyPr>
          <a:lstStyle>
            <a:lvl1pPr algn="l">
              <a:defRPr sz="2000">
                <a:solidFill>
                  <a:srgbClr val="595959"/>
                </a:solidFill>
                <a:latin typeface="Arial"/>
                <a:cs typeface="Arial"/>
              </a:defRPr>
            </a:lvl1pPr>
            <a:lvl2pPr algn="l">
              <a:defRPr sz="2000">
                <a:latin typeface="Arial"/>
                <a:cs typeface="Arial"/>
              </a:defRPr>
            </a:lvl2pPr>
            <a:lvl3pPr algn="l">
              <a:defRPr sz="2000">
                <a:latin typeface="Arial"/>
                <a:cs typeface="Arial"/>
              </a:defRPr>
            </a:lvl3pPr>
            <a:lvl4pPr algn="l">
              <a:defRPr sz="2000">
                <a:latin typeface="Arial"/>
                <a:cs typeface="Arial"/>
              </a:defRPr>
            </a:lvl4pPr>
            <a:lvl5pPr algn="l">
              <a:defRPr sz="2000">
                <a:latin typeface="Arial"/>
                <a:cs typeface="Arial"/>
              </a:defRPr>
            </a:lvl5pPr>
            <a:lvl6pPr>
              <a:defRPr sz="2000"/>
            </a:lvl6pPr>
            <a:lvl7pPr>
              <a:defRPr sz="2000"/>
            </a:lvl7pPr>
            <a:lvl8pPr>
              <a:defRPr sz="2000"/>
            </a:lvl8pPr>
            <a:lvl9pPr>
              <a:defRPr sz="2000"/>
            </a:lvl9pPr>
          </a:lstStyle>
          <a:p>
            <a:pPr lvl="0"/>
            <a:r>
              <a:rPr lang="en-US"/>
              <a:t>Click to edit Master text styles</a:t>
            </a:r>
          </a:p>
        </p:txBody>
      </p:sp>
      <p:sp>
        <p:nvSpPr>
          <p:cNvPr id="4" name="Text Placeholder 3"/>
          <p:cNvSpPr>
            <a:spLocks noGrp="1"/>
          </p:cNvSpPr>
          <p:nvPr>
            <p:ph type="body" sz="half" idx="2"/>
          </p:nvPr>
        </p:nvSpPr>
        <p:spPr>
          <a:xfrm>
            <a:off x="6519750" y="562026"/>
            <a:ext cx="4774509" cy="4414018"/>
          </a:xfrm>
          <a:prstGeom prst="rect">
            <a:avLst/>
          </a:prstGeom>
        </p:spPr>
        <p:txBody>
          <a:bodyPr>
            <a:normAutofit/>
          </a:bodyPr>
          <a:lstStyle>
            <a:lvl1pPr marL="0" indent="0">
              <a:buNone/>
              <a:defRPr sz="2000">
                <a:solidFill>
                  <a:srgbClr val="595959"/>
                </a:solidFill>
                <a:latin typeface="Arial"/>
                <a:cs typeface="Aria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Box 4">
            <a:extLst>
              <a:ext uri="{FF2B5EF4-FFF2-40B4-BE49-F238E27FC236}">
                <a16:creationId xmlns:a16="http://schemas.microsoft.com/office/drawing/2014/main" id="{B77883EE-BF10-4465-BD1D-99F0789C4C25}"/>
              </a:ext>
            </a:extLst>
          </p:cNvPr>
          <p:cNvSpPr txBox="1"/>
          <p:nvPr userDrawn="1"/>
        </p:nvSpPr>
        <p:spPr>
          <a:xfrm>
            <a:off x="4851959" y="6355833"/>
            <a:ext cx="2473739" cy="369332"/>
          </a:xfrm>
          <a:prstGeom prst="rect">
            <a:avLst/>
          </a:prstGeom>
          <a:noFill/>
        </p:spPr>
        <p:txBody>
          <a:bodyPr wrap="square" rtlCol="0">
            <a:spAutoFit/>
          </a:bodyPr>
          <a:lstStyle/>
          <a:p>
            <a:pPr algn="ctr"/>
            <a:fld id="{6C8DB460-5AC8-4C2B-B119-CDD21F954625}" type="slidenum">
              <a:rPr lang="en-US" smtClean="0">
                <a:solidFill>
                  <a:srgbClr val="002060"/>
                </a:solidFill>
                <a:latin typeface="+mj-lt"/>
                <a:cs typeface="Arial" panose="020B0604020202020204" pitchFamily="34" charset="0"/>
              </a:rPr>
              <a:pPr algn="ctr"/>
              <a:t>‹#›</a:t>
            </a:fld>
            <a:endParaRPr lang="en-US" dirty="0">
              <a:solidFill>
                <a:srgbClr val="002060"/>
              </a:solidFill>
              <a:latin typeface="+mj-lt"/>
              <a:cs typeface="Arial" panose="020B0604020202020204" pitchFamily="34" charset="0"/>
            </a:endParaRPr>
          </a:p>
        </p:txBody>
      </p:sp>
    </p:spTree>
    <p:extLst>
      <p:ext uri="{BB962C8B-B14F-4D97-AF65-F5344CB8AC3E}">
        <p14:creationId xmlns:p14="http://schemas.microsoft.com/office/powerpoint/2010/main" val="1838723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Photo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rot="344365">
            <a:off x="1031301" y="536673"/>
            <a:ext cx="10104435" cy="3491307"/>
          </a:xfrm>
          <a:prstGeom prst="rect">
            <a:avLst/>
          </a:prstGeom>
          <a:solidFill>
            <a:srgbClr val="FFFFFF">
              <a:shade val="85000"/>
            </a:srgbClr>
          </a:solidFill>
          <a:ln w="190500" cap="sq">
            <a:solidFill>
              <a:srgbClr val="FFFFFF"/>
            </a:solidFill>
            <a:miter lim="800000"/>
          </a:ln>
          <a:effectLst/>
          <a:scene3d>
            <a:camera prst="orthographicFront">
              <a:rot lat="0" lon="0" rev="360000"/>
            </a:camera>
            <a:lightRig rig="twoPt" dir="t">
              <a:rot lat="0" lon="0" rev="7200000"/>
            </a:lightRig>
          </a:scene3d>
          <a:sp3d contourW="12700">
            <a:contourClr>
              <a:srgbClr val="969696"/>
            </a:contourClr>
          </a:sp3d>
        </p:spPr>
        <p:txBody>
          <a:bodyPr>
            <a:normAutofit/>
          </a:bodyPr>
          <a:lstStyle>
            <a:lvl1pPr marL="0" indent="0">
              <a:buNone/>
              <a:defRPr sz="2000">
                <a:latin typeface="Arial"/>
                <a:cs typeface="Aria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en-US" noProof="0" dirty="0"/>
          </a:p>
        </p:txBody>
      </p:sp>
      <p:sp>
        <p:nvSpPr>
          <p:cNvPr id="4" name="Text Placeholder 3"/>
          <p:cNvSpPr>
            <a:spLocks noGrp="1"/>
          </p:cNvSpPr>
          <p:nvPr>
            <p:ph type="body" sz="half" idx="2"/>
          </p:nvPr>
        </p:nvSpPr>
        <p:spPr>
          <a:xfrm>
            <a:off x="917986" y="4486019"/>
            <a:ext cx="10341685" cy="804862"/>
          </a:xfrm>
          <a:prstGeom prst="rect">
            <a:avLst/>
          </a:prstGeom>
        </p:spPr>
        <p:txBody>
          <a:bodyPr>
            <a:normAutofit/>
          </a:bodyPr>
          <a:lstStyle>
            <a:lvl1pPr marL="0" indent="0" algn="ctr">
              <a:buNone/>
              <a:defRPr sz="1600" b="0">
                <a:solidFill>
                  <a:srgbClr val="595959"/>
                </a:solidFill>
                <a:latin typeface="Arial"/>
                <a:cs typeface="Aria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Box 4">
            <a:extLst>
              <a:ext uri="{FF2B5EF4-FFF2-40B4-BE49-F238E27FC236}">
                <a16:creationId xmlns:a16="http://schemas.microsoft.com/office/drawing/2014/main" id="{169028ED-E0C5-416B-96EC-0B000BC36B18}"/>
              </a:ext>
            </a:extLst>
          </p:cNvPr>
          <p:cNvSpPr txBox="1"/>
          <p:nvPr userDrawn="1"/>
        </p:nvSpPr>
        <p:spPr>
          <a:xfrm>
            <a:off x="4851959" y="6355833"/>
            <a:ext cx="2473739" cy="369332"/>
          </a:xfrm>
          <a:prstGeom prst="rect">
            <a:avLst/>
          </a:prstGeom>
          <a:noFill/>
        </p:spPr>
        <p:txBody>
          <a:bodyPr wrap="square" rtlCol="0">
            <a:spAutoFit/>
          </a:bodyPr>
          <a:lstStyle/>
          <a:p>
            <a:pPr algn="ctr"/>
            <a:fld id="{6C8DB460-5AC8-4C2B-B119-CDD21F954625}" type="slidenum">
              <a:rPr lang="en-US" smtClean="0">
                <a:solidFill>
                  <a:srgbClr val="002060"/>
                </a:solidFill>
                <a:latin typeface="+mj-lt"/>
                <a:cs typeface="Arial" panose="020B0604020202020204" pitchFamily="34" charset="0"/>
              </a:rPr>
              <a:pPr algn="ctr"/>
              <a:t>‹#›</a:t>
            </a:fld>
            <a:endParaRPr lang="en-US" dirty="0">
              <a:solidFill>
                <a:srgbClr val="002060"/>
              </a:solidFill>
              <a:latin typeface="+mj-lt"/>
              <a:cs typeface="Arial" panose="020B0604020202020204" pitchFamily="34" charset="0"/>
            </a:endParaRPr>
          </a:p>
        </p:txBody>
      </p:sp>
    </p:spTree>
    <p:extLst>
      <p:ext uri="{BB962C8B-B14F-4D97-AF65-F5344CB8AC3E}">
        <p14:creationId xmlns:p14="http://schemas.microsoft.com/office/powerpoint/2010/main" val="14233155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Closing Slide">
    <p:spTree>
      <p:nvGrpSpPr>
        <p:cNvPr id="1" name=""/>
        <p:cNvGrpSpPr/>
        <p:nvPr/>
      </p:nvGrpSpPr>
      <p:grpSpPr>
        <a:xfrm>
          <a:off x="0" y="0"/>
          <a:ext cx="0" cy="0"/>
          <a:chOff x="0" y="0"/>
          <a:chExt cx="0" cy="0"/>
        </a:xfrm>
      </p:grpSpPr>
      <p:pic>
        <p:nvPicPr>
          <p:cNvPr id="2" name="Picture 9" descr="PPT-General9.jpg"/>
          <p:cNvPicPr>
            <a:picLocks noChangeAspect="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10" descr="genbuffbacker.jpg"/>
          <p:cNvPicPr>
            <a:picLocks noChangeAspect="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824689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3.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ADE86656-F913-40D1-8835-D9BB6D4A9EF4}"/>
              </a:ext>
            </a:extLst>
          </p:cNvPr>
          <p:cNvGrpSpPr/>
          <p:nvPr userDrawn="1"/>
        </p:nvGrpSpPr>
        <p:grpSpPr>
          <a:xfrm>
            <a:off x="0" y="6048948"/>
            <a:ext cx="12192000" cy="822900"/>
            <a:chOff x="0" y="5163405"/>
            <a:chExt cx="9144000" cy="822900"/>
          </a:xfrm>
        </p:grpSpPr>
        <p:sp>
          <p:nvSpPr>
            <p:cNvPr id="12" name="Google Shape;255;p40">
              <a:extLst>
                <a:ext uri="{FF2B5EF4-FFF2-40B4-BE49-F238E27FC236}">
                  <a16:creationId xmlns:a16="http://schemas.microsoft.com/office/drawing/2014/main" id="{1B1B75B1-CB3A-4318-BAEB-5C4786352F40}"/>
                </a:ext>
              </a:extLst>
            </p:cNvPr>
            <p:cNvSpPr txBox="1"/>
            <p:nvPr/>
          </p:nvSpPr>
          <p:spPr>
            <a:xfrm>
              <a:off x="0" y="5163405"/>
              <a:ext cx="9144000" cy="822900"/>
            </a:xfrm>
            <a:prstGeom prst="rect">
              <a:avLst/>
            </a:prstGeom>
            <a:gradFill>
              <a:gsLst>
                <a:gs pos="0">
                  <a:srgbClr val="231C34"/>
                </a:gs>
                <a:gs pos="100000">
                  <a:srgbClr val="737373"/>
                </a:gs>
              </a:gsLst>
              <a:lin ang="10800025" scaled="0"/>
            </a:gradFill>
            <a:ln>
              <a:noFill/>
            </a:ln>
          </p:spPr>
          <p:txBody>
            <a:bodyPr spcFirstLastPara="1" wrap="square" lIns="68575" tIns="34275" rIns="68575" bIns="34275" anchor="t" anchorCtr="0">
              <a:noAutofit/>
            </a:bodyPr>
            <a:lstStyle/>
            <a:p>
              <a:pPr>
                <a:spcBef>
                  <a:spcPts val="0"/>
                </a:spcBef>
                <a:spcAft>
                  <a:spcPts val="0"/>
                </a:spcAft>
              </a:pPr>
              <a:endParaRPr sz="1400">
                <a:solidFill>
                  <a:schemeClr val="dk1"/>
                </a:solidFill>
                <a:latin typeface="Calibri"/>
                <a:ea typeface="Calibri"/>
                <a:cs typeface="Calibri"/>
                <a:sym typeface="Calibri"/>
              </a:endParaRPr>
            </a:p>
          </p:txBody>
        </p:sp>
        <p:pic>
          <p:nvPicPr>
            <p:cNvPr id="13" name="Google Shape;256;p40">
              <a:extLst>
                <a:ext uri="{FF2B5EF4-FFF2-40B4-BE49-F238E27FC236}">
                  <a16:creationId xmlns:a16="http://schemas.microsoft.com/office/drawing/2014/main" id="{F11AB6ED-0A9E-4B06-B554-40C527A385A6}"/>
                </a:ext>
              </a:extLst>
            </p:cNvPr>
            <p:cNvPicPr preferRelativeResize="0"/>
            <p:nvPr/>
          </p:nvPicPr>
          <p:blipFill>
            <a:blip r:embed="rId17">
              <a:alphaModFix/>
            </a:blip>
            <a:stretch>
              <a:fillRect/>
            </a:stretch>
          </p:blipFill>
          <p:spPr>
            <a:xfrm>
              <a:off x="5821913" y="5295543"/>
              <a:ext cx="3163799" cy="587456"/>
            </a:xfrm>
            <a:prstGeom prst="rect">
              <a:avLst/>
            </a:prstGeom>
            <a:noFill/>
            <a:ln>
              <a:noFill/>
            </a:ln>
          </p:spPr>
        </p:pic>
      </p:grpSp>
      <p:sp>
        <p:nvSpPr>
          <p:cNvPr id="4" name="Date Placeholder 3"/>
          <p:cNvSpPr>
            <a:spLocks noGrp="1"/>
          </p:cNvSpPr>
          <p:nvPr>
            <p:ph type="dt" sz="half" idx="2"/>
          </p:nvPr>
        </p:nvSpPr>
        <p:spPr>
          <a:xfrm>
            <a:off x="476616" y="6411287"/>
            <a:ext cx="28448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2"/>
                </a:solidFill>
                <a:latin typeface="+mn-lt"/>
                <a:ea typeface="+mn-ea"/>
                <a:cs typeface="+mn-cs"/>
              </a:defRPr>
            </a:lvl1pPr>
          </a:lstStyle>
          <a:p>
            <a:pPr>
              <a:defRPr/>
            </a:pPr>
            <a:fld id="{10DA1A4F-3D9D-4EC4-B0B1-93E85D9B25FE}" type="datetime1">
              <a:rPr lang="en-US" smtClean="0"/>
              <a:t>1/23/2023</a:t>
            </a:fld>
            <a:endParaRPr lang="en-US" dirty="0"/>
          </a:p>
        </p:txBody>
      </p:sp>
      <p:sp>
        <p:nvSpPr>
          <p:cNvPr id="6" name="Slide Number Placeholder 5"/>
          <p:cNvSpPr>
            <a:spLocks noGrp="1"/>
          </p:cNvSpPr>
          <p:nvPr>
            <p:ph type="sldNum" sz="quarter" idx="4"/>
          </p:nvPr>
        </p:nvSpPr>
        <p:spPr>
          <a:xfrm>
            <a:off x="5994400" y="6400801"/>
            <a:ext cx="647152" cy="312017"/>
          </a:xfrm>
          <a:prstGeom prst="rect">
            <a:avLst/>
          </a:prstGeom>
        </p:spPr>
        <p:txBody>
          <a:bodyPr vert="horz" lIns="91440" tIns="45720" rIns="91440" bIns="45720" rtlCol="0" anchor="ctr"/>
          <a:lstStyle>
            <a:lvl1pPr algn="r" fontAlgn="auto">
              <a:spcBef>
                <a:spcPts val="0"/>
              </a:spcBef>
              <a:spcAft>
                <a:spcPts val="0"/>
              </a:spcAft>
              <a:defRPr sz="1200" smtClean="0">
                <a:solidFill>
                  <a:schemeClr val="tx2"/>
                </a:solidFill>
                <a:latin typeface="+mn-lt"/>
                <a:ea typeface="+mn-ea"/>
                <a:cs typeface="+mn-cs"/>
              </a:defRPr>
            </a:lvl1pPr>
          </a:lstStyle>
          <a:p>
            <a:pPr>
              <a:defRPr/>
            </a:pPr>
            <a:fld id="{BF5384DF-3CC5-CF4E-9FE1-5084770CC286}" type="slidenum">
              <a:rPr lang="en-US"/>
              <a:pPr>
                <a:defRPr/>
              </a:pPr>
              <a:t>‹#›</a:t>
            </a:fld>
            <a:endParaRPr lang="en-US" dirty="0"/>
          </a:p>
        </p:txBody>
      </p:sp>
    </p:spTree>
    <p:extLst>
      <p:ext uri="{BB962C8B-B14F-4D97-AF65-F5344CB8AC3E}">
        <p14:creationId xmlns:p14="http://schemas.microsoft.com/office/powerpoint/2010/main" val="4131859333"/>
      </p:ext>
    </p:extLst>
  </p:cSld>
  <p:clrMap bg1="lt1" tx1="dk1" bg2="lt2" tx2="dk2" accent1="accent1" accent2="accent2" accent3="accent3" accent4="accent4" accent5="accent5" accent6="accent6" hlink="hlink" folHlink="folHlink"/>
  <p:sldLayoutIdLst>
    <p:sldLayoutId id="2147483762" r:id="rId1"/>
    <p:sldLayoutId id="2147483730" r:id="rId2"/>
    <p:sldLayoutId id="2147483731" r:id="rId3"/>
    <p:sldLayoutId id="2147483732" r:id="rId4"/>
    <p:sldLayoutId id="2147483733" r:id="rId5"/>
    <p:sldLayoutId id="2147483734" r:id="rId6"/>
    <p:sldLayoutId id="2147483735" r:id="rId7"/>
    <p:sldLayoutId id="2147483736" r:id="rId8"/>
    <p:sldLayoutId id="2147483737" r:id="rId9"/>
    <p:sldLayoutId id="2147483738" r:id="rId10"/>
    <p:sldLayoutId id="2147483739" r:id="rId11"/>
    <p:sldLayoutId id="2147483740" r:id="rId12"/>
    <p:sldLayoutId id="2147483741" r:id="rId13"/>
    <p:sldLayoutId id="2147483742" r:id="rId14"/>
    <p:sldLayoutId id="2147483761" r:id="rId15"/>
  </p:sldLayoutIdLst>
  <p:hf hdr="0" ftr="0"/>
  <p:txStyles>
    <p:titleStyle>
      <a:lvl1pPr algn="ctr" rtl="0" eaLnBrk="1" fontAlgn="base" hangingPunct="1">
        <a:spcBef>
          <a:spcPct val="0"/>
        </a:spcBef>
        <a:spcAft>
          <a:spcPct val="0"/>
        </a:spcAft>
        <a:defRPr sz="5400" kern="1200">
          <a:solidFill>
            <a:schemeClr val="tx2"/>
          </a:solidFill>
          <a:latin typeface="+mj-lt"/>
          <a:ea typeface="ＭＳ Ｐゴシック" charset="0"/>
          <a:cs typeface="ＭＳ Ｐゴシック" charset="0"/>
        </a:defRPr>
      </a:lvl1pPr>
      <a:lvl2pPr algn="ctr" rtl="0" eaLnBrk="1" fontAlgn="base" hangingPunct="1">
        <a:spcBef>
          <a:spcPct val="0"/>
        </a:spcBef>
        <a:spcAft>
          <a:spcPct val="0"/>
        </a:spcAft>
        <a:defRPr sz="5400">
          <a:solidFill>
            <a:schemeClr val="tx2"/>
          </a:solidFill>
          <a:latin typeface="Book Antiqua" charset="0"/>
          <a:ea typeface="ＭＳ Ｐゴシック" charset="0"/>
          <a:cs typeface="ＭＳ Ｐゴシック" charset="0"/>
        </a:defRPr>
      </a:lvl2pPr>
      <a:lvl3pPr algn="ctr" rtl="0" eaLnBrk="1" fontAlgn="base" hangingPunct="1">
        <a:spcBef>
          <a:spcPct val="0"/>
        </a:spcBef>
        <a:spcAft>
          <a:spcPct val="0"/>
        </a:spcAft>
        <a:defRPr sz="5400">
          <a:solidFill>
            <a:schemeClr val="tx2"/>
          </a:solidFill>
          <a:latin typeface="Book Antiqua" charset="0"/>
          <a:ea typeface="ＭＳ Ｐゴシック" charset="0"/>
          <a:cs typeface="ＭＳ Ｐゴシック" charset="0"/>
        </a:defRPr>
      </a:lvl3pPr>
      <a:lvl4pPr algn="ctr" rtl="0" eaLnBrk="1" fontAlgn="base" hangingPunct="1">
        <a:spcBef>
          <a:spcPct val="0"/>
        </a:spcBef>
        <a:spcAft>
          <a:spcPct val="0"/>
        </a:spcAft>
        <a:defRPr sz="5400">
          <a:solidFill>
            <a:schemeClr val="tx2"/>
          </a:solidFill>
          <a:latin typeface="Book Antiqua" charset="0"/>
          <a:ea typeface="ＭＳ Ｐゴシック" charset="0"/>
          <a:cs typeface="ＭＳ Ｐゴシック" charset="0"/>
        </a:defRPr>
      </a:lvl4pPr>
      <a:lvl5pPr algn="ctr" rtl="0" eaLnBrk="1" fontAlgn="base" hangingPunct="1">
        <a:spcBef>
          <a:spcPct val="0"/>
        </a:spcBef>
        <a:spcAft>
          <a:spcPct val="0"/>
        </a:spcAft>
        <a:defRPr sz="5400">
          <a:solidFill>
            <a:schemeClr val="tx2"/>
          </a:solidFill>
          <a:latin typeface="Book Antiqua" charset="0"/>
          <a:ea typeface="ＭＳ Ｐゴシック" charset="0"/>
          <a:cs typeface="ＭＳ Ｐゴシック" charset="0"/>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algn="l" rtl="0" eaLnBrk="1" fontAlgn="base" hangingPunct="1">
        <a:spcBef>
          <a:spcPct val="20000"/>
        </a:spcBef>
        <a:spcAft>
          <a:spcPct val="0"/>
        </a:spcAft>
        <a:buClr>
          <a:schemeClr val="accent1"/>
        </a:buClr>
        <a:buFont typeface="Wingdings" charset="0"/>
        <a:defRPr sz="2400" kern="1200">
          <a:solidFill>
            <a:srgbClr val="262626"/>
          </a:solidFill>
          <a:latin typeface="+mn-lt"/>
          <a:ea typeface="ＭＳ Ｐゴシック" charset="0"/>
          <a:cs typeface="ＭＳ Ｐゴシック" charset="0"/>
        </a:defRPr>
      </a:lvl1pPr>
      <a:lvl2pPr marL="411163" algn="l" rtl="0" eaLnBrk="1" fontAlgn="base" hangingPunct="1">
        <a:spcBef>
          <a:spcPct val="20000"/>
        </a:spcBef>
        <a:spcAft>
          <a:spcPct val="0"/>
        </a:spcAft>
        <a:buClr>
          <a:schemeClr val="accent1"/>
        </a:buClr>
        <a:buFont typeface="Wingdings" charset="0"/>
        <a:defRPr sz="2200" kern="1200">
          <a:solidFill>
            <a:srgbClr val="262626"/>
          </a:solidFill>
          <a:latin typeface="+mn-lt"/>
          <a:ea typeface="ＭＳ Ｐゴシック" charset="0"/>
          <a:cs typeface="+mn-cs"/>
        </a:defRPr>
      </a:lvl2pPr>
      <a:lvl3pPr marL="776288" algn="l" rtl="0" eaLnBrk="1" fontAlgn="base" hangingPunct="1">
        <a:spcBef>
          <a:spcPct val="20000"/>
        </a:spcBef>
        <a:spcAft>
          <a:spcPct val="0"/>
        </a:spcAft>
        <a:buClr>
          <a:schemeClr val="accent1"/>
        </a:buClr>
        <a:buFont typeface="Wingdings" charset="0"/>
        <a:defRPr sz="2000" kern="1200">
          <a:solidFill>
            <a:srgbClr val="262626"/>
          </a:solidFill>
          <a:latin typeface="+mn-lt"/>
          <a:ea typeface="ＭＳ Ｐゴシック" charset="0"/>
          <a:cs typeface="+mn-cs"/>
        </a:defRPr>
      </a:lvl3pPr>
      <a:lvl4pPr marL="1187450" algn="l" rtl="0" eaLnBrk="1" fontAlgn="base" hangingPunct="1">
        <a:spcBef>
          <a:spcPct val="20000"/>
        </a:spcBef>
        <a:spcAft>
          <a:spcPct val="0"/>
        </a:spcAft>
        <a:buClr>
          <a:schemeClr val="accent1"/>
        </a:buClr>
        <a:buFont typeface="Wingdings" charset="0"/>
        <a:defRPr kern="1200">
          <a:solidFill>
            <a:srgbClr val="262626"/>
          </a:solidFill>
          <a:latin typeface="+mn-lt"/>
          <a:ea typeface="ＭＳ Ｐゴシック" charset="0"/>
          <a:cs typeface="+mn-cs"/>
        </a:defRPr>
      </a:lvl4pPr>
      <a:lvl5pPr marL="1508125" algn="l" rtl="0" eaLnBrk="1" fontAlgn="base" hangingPunct="1">
        <a:spcBef>
          <a:spcPct val="20000"/>
        </a:spcBef>
        <a:spcAft>
          <a:spcPct val="0"/>
        </a:spcAft>
        <a:buClr>
          <a:schemeClr val="accent1"/>
        </a:buClr>
        <a:buFont typeface="Wingdings" charset="0"/>
        <a:defRPr sz="1600" kern="1200">
          <a:solidFill>
            <a:srgbClr val="262626"/>
          </a:solidFill>
          <a:latin typeface="+mn-lt"/>
          <a:ea typeface="ＭＳ Ｐゴシック" charset="0"/>
          <a:cs typeface="+mn-cs"/>
        </a:defRPr>
      </a:lvl5pPr>
      <a:lvl6pPr marL="214884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6pPr>
      <a:lvl7pPr marL="246888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7pPr>
      <a:lvl8pPr marL="278892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8pPr>
      <a:lvl9pPr marL="310896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s://www.buzzfeednews.com/article/craigsilverman/viral-fake-election-news-outperformed-real-news-on-facebook" TargetMode="Externa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hyperlink" Target="https://en.wikipedia.org/wiki/Informating" TargetMode="Externa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s://labs.openai.com/" TargetMode="Externa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hyperlink" Target="https://teachablemachine.withgoogle.com/train" TargetMode="External"/><Relationship Id="rId1" Type="http://schemas.openxmlformats.org/officeDocument/2006/relationships/slideLayout" Target="../slideLayouts/slideLayout5.xml"/><Relationship Id="rId4" Type="http://schemas.openxmlformats.org/officeDocument/2006/relationships/hyperlink" Target="https://beta.openai.com/playground" TargetMode="External"/></Relationships>
</file>

<file path=ppt/slides/_rels/slide38.xml.rels><?xml version="1.0" encoding="UTF-8" standalone="yes"?>
<Relationships xmlns="http://schemas.openxmlformats.org/package/2006/relationships"><Relationship Id="rId3" Type="http://schemas.openxmlformats.org/officeDocument/2006/relationships/hyperlink" Target="https://science.sciencemag.org/content/early/2020/05/11/science.abb9045" TargetMode="External"/><Relationship Id="rId2" Type="http://schemas.openxmlformats.org/officeDocument/2006/relationships/hyperlink" Target="https://en.wikipedia.org/wiki/Republic_(Plato)" TargetMode="Externa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hyperlink" Target="https://www.ted.com/talks/joy_buolamwini_how_i_m_fighting_bias_in_algorithms/transcript" TargetMode="Externa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0.xml.rels><?xml version="1.0" encoding="UTF-8" standalone="yes"?>
<Relationships xmlns="http://schemas.openxmlformats.org/package/2006/relationships"><Relationship Id="rId2" Type="http://schemas.openxmlformats.org/officeDocument/2006/relationships/hyperlink" Target="https://www.bibsonomy.org/bibtex/263868097d6e1998de3d88fcbb7670ca6/sb3000" TargetMode="Externa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tags" Target="../tags/tag4.xml"/><Relationship Id="rId7" Type="http://schemas.openxmlformats.org/officeDocument/2006/relationships/image" Target="../media/image11.png"/><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slideLayout" Target="../slideLayouts/slideLayout1.xml"/><Relationship Id="rId5" Type="http://schemas.openxmlformats.org/officeDocument/2006/relationships/tags" Target="../tags/tag6.xml"/><Relationship Id="rId4" Type="http://schemas.openxmlformats.org/officeDocument/2006/relationships/tags" Target="../tags/tag5.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B5A55DD-1220-4E7C-8864-A4A413D47671}"/>
              </a:ext>
            </a:extLst>
          </p:cNvPr>
          <p:cNvSpPr txBox="1"/>
          <p:nvPr/>
        </p:nvSpPr>
        <p:spPr>
          <a:xfrm>
            <a:off x="1371600" y="2514600"/>
            <a:ext cx="8731514" cy="830997"/>
          </a:xfrm>
          <a:prstGeom prst="rect">
            <a:avLst/>
          </a:prstGeom>
          <a:noFill/>
        </p:spPr>
        <p:txBody>
          <a:bodyPr wrap="square" rtlCol="0">
            <a:spAutoFit/>
          </a:bodyPr>
          <a:lstStyle/>
          <a:p>
            <a:pPr lvl="1" algn="ctr">
              <a:defRPr/>
            </a:pPr>
            <a:r>
              <a:rPr lang="en-US" sz="2400" b="1" dirty="0">
                <a:latin typeface="Book Antiqua" charset="0"/>
              </a:rPr>
              <a:t>Data Science a Field for the Data Age</a:t>
            </a:r>
          </a:p>
          <a:p>
            <a:pPr lvl="1" algn="ctr">
              <a:defRPr/>
            </a:pPr>
            <a:endParaRPr lang="en-US" sz="2400" b="1" dirty="0">
              <a:latin typeface="Book Antiqua" charset="0"/>
            </a:endParaRPr>
          </a:p>
        </p:txBody>
      </p:sp>
    </p:spTree>
    <p:extLst>
      <p:ext uri="{BB962C8B-B14F-4D97-AF65-F5344CB8AC3E}">
        <p14:creationId xmlns:p14="http://schemas.microsoft.com/office/powerpoint/2010/main" val="28473309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E017332-2DC0-0470-79CD-E8688BEAD615}"/>
              </a:ext>
            </a:extLst>
          </p:cNvPr>
          <p:cNvSpPr txBox="1"/>
          <p:nvPr/>
        </p:nvSpPr>
        <p:spPr>
          <a:xfrm>
            <a:off x="838200" y="152400"/>
            <a:ext cx="9829800" cy="3108543"/>
          </a:xfrm>
          <a:prstGeom prst="rect">
            <a:avLst/>
          </a:prstGeom>
          <a:noFill/>
        </p:spPr>
        <p:txBody>
          <a:bodyPr wrap="square" rtlCol="0">
            <a:spAutoFit/>
          </a:bodyPr>
          <a:lstStyle/>
          <a:p>
            <a:r>
              <a:rPr lang="en-US" sz="2800" dirty="0">
                <a:solidFill>
                  <a:schemeClr val="bg2">
                    <a:lumMod val="25000"/>
                  </a:schemeClr>
                </a:solidFill>
                <a:latin typeface="Times New Roman" panose="02020603050405020304" pitchFamily="18" charset="0"/>
                <a:cs typeface="Times New Roman" panose="02020603050405020304" pitchFamily="18" charset="0"/>
              </a:rPr>
              <a:t>How big is 44zb? </a:t>
            </a:r>
          </a:p>
          <a:p>
            <a:endParaRPr lang="en-US" sz="2800" dirty="0">
              <a:solidFill>
                <a:schemeClr val="bg2">
                  <a:lumMod val="25000"/>
                </a:schemeClr>
              </a:solidFill>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sz="2800" dirty="0">
                <a:solidFill>
                  <a:schemeClr val="bg2">
                    <a:lumMod val="25000"/>
                  </a:schemeClr>
                </a:solidFill>
                <a:latin typeface="Times New Roman" panose="02020603050405020304" pitchFamily="18" charset="0"/>
                <a:cs typeface="Times New Roman" panose="02020603050405020304" pitchFamily="18" charset="0"/>
              </a:rPr>
              <a:t> If a kilobyte was the size of a person a zettabyte would be the size of Europe</a:t>
            </a:r>
          </a:p>
          <a:p>
            <a:endParaRPr lang="en-US" sz="2800" dirty="0">
              <a:solidFill>
                <a:schemeClr val="bg2">
                  <a:lumMod val="25000"/>
                </a:schemeClr>
              </a:solidFill>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sz="2800" dirty="0">
                <a:solidFill>
                  <a:schemeClr val="bg2">
                    <a:lumMod val="25000"/>
                  </a:schemeClr>
                </a:solidFill>
                <a:latin typeface="Times New Roman" panose="02020603050405020304" pitchFamily="18" charset="0"/>
                <a:cs typeface="Times New Roman" panose="02020603050405020304" pitchFamily="18" charset="0"/>
              </a:rPr>
              <a:t> 6.6 stacks of  </a:t>
            </a:r>
            <a:r>
              <a:rPr lang="en-US" sz="2800" dirty="0" err="1">
                <a:solidFill>
                  <a:schemeClr val="bg2">
                    <a:lumMod val="25000"/>
                  </a:schemeClr>
                </a:solidFill>
                <a:latin typeface="Times New Roman" panose="02020603050405020304" pitchFamily="18" charset="0"/>
                <a:cs typeface="Times New Roman" panose="02020603050405020304" pitchFamily="18" charset="0"/>
              </a:rPr>
              <a:t>ipads</a:t>
            </a:r>
            <a:r>
              <a:rPr lang="en-US" sz="2800" dirty="0">
                <a:solidFill>
                  <a:schemeClr val="bg2">
                    <a:lumMod val="25000"/>
                  </a:schemeClr>
                </a:solidFill>
                <a:latin typeface="Times New Roman" panose="02020603050405020304" pitchFamily="18" charset="0"/>
                <a:cs typeface="Times New Roman" panose="02020603050405020304" pitchFamily="18" charset="0"/>
              </a:rPr>
              <a:t> reaching from the earth to the moon</a:t>
            </a:r>
          </a:p>
          <a:p>
            <a:endParaRPr lang="en-US" sz="2800" dirty="0">
              <a:solidFill>
                <a:schemeClr val="bg2">
                  <a:lumMod val="2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6906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animEffect transition="in" filter="fade">
                                      <p:cBhvr>
                                        <p:cTn id="7" dur="1000"/>
                                        <p:tgtEl>
                                          <p:spTgt spid="5">
                                            <p:txEl>
                                              <p:pRg st="2" end="2"/>
                                            </p:txEl>
                                          </p:spTgt>
                                        </p:tgtEl>
                                      </p:cBhvr>
                                    </p:animEffect>
                                    <p:anim calcmode="lin" valueType="num">
                                      <p:cBhvr>
                                        <p:cTn id="8" dur="1000" fill="hold"/>
                                        <p:tgtEl>
                                          <p:spTgt spid="5">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5">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6" presetClass="entr" presetSubtype="0" fill="hold" nodeType="clickEffect">
                                  <p:stCondLst>
                                    <p:cond delay="0"/>
                                  </p:stCondLst>
                                  <p:childTnLst>
                                    <p:set>
                                      <p:cBhvr>
                                        <p:cTn id="13" dur="1" fill="hold">
                                          <p:stCondLst>
                                            <p:cond delay="0"/>
                                          </p:stCondLst>
                                        </p:cTn>
                                        <p:tgtEl>
                                          <p:spTgt spid="5">
                                            <p:txEl>
                                              <p:pRg st="4" end="4"/>
                                            </p:txEl>
                                          </p:spTgt>
                                        </p:tgtEl>
                                        <p:attrNameLst>
                                          <p:attrName>style.visibility</p:attrName>
                                        </p:attrNameLst>
                                      </p:cBhvr>
                                      <p:to>
                                        <p:strVal val="visible"/>
                                      </p:to>
                                    </p:set>
                                    <p:animEffect transition="in" filter="wipe(down)">
                                      <p:cBhvr>
                                        <p:cTn id="14" dur="580">
                                          <p:stCondLst>
                                            <p:cond delay="0"/>
                                          </p:stCondLst>
                                        </p:cTn>
                                        <p:tgtEl>
                                          <p:spTgt spid="5">
                                            <p:txEl>
                                              <p:pRg st="4" end="4"/>
                                            </p:txEl>
                                          </p:spTgt>
                                        </p:tgtEl>
                                      </p:cBhvr>
                                    </p:animEffect>
                                    <p:anim calcmode="lin" valueType="num">
                                      <p:cBhvr>
                                        <p:cTn id="15" dur="1822" tmFilter="0,0; 0.14,0.36; 0.43,0.73; 0.71,0.91; 1.0,1.0">
                                          <p:stCondLst>
                                            <p:cond delay="0"/>
                                          </p:stCondLst>
                                        </p:cTn>
                                        <p:tgtEl>
                                          <p:spTgt spid="5">
                                            <p:txEl>
                                              <p:pRg st="4" end="4"/>
                                            </p:txEl>
                                          </p:spTgt>
                                        </p:tgtEl>
                                        <p:attrNameLst>
                                          <p:attrName>ppt_x</p:attrName>
                                        </p:attrNameLst>
                                      </p:cBhvr>
                                      <p:tavLst>
                                        <p:tav tm="0">
                                          <p:val>
                                            <p:strVal val="#ppt_x-0.25"/>
                                          </p:val>
                                        </p:tav>
                                        <p:tav tm="100000">
                                          <p:val>
                                            <p:strVal val="#ppt_x"/>
                                          </p:val>
                                        </p:tav>
                                      </p:tavLst>
                                    </p:anim>
                                    <p:anim calcmode="lin" valueType="num">
                                      <p:cBhvr>
                                        <p:cTn id="16" dur="664" tmFilter="0.0,0.0; 0.25,0.07; 0.50,0.2; 0.75,0.467; 1.0,1.0">
                                          <p:stCondLst>
                                            <p:cond delay="0"/>
                                          </p:stCondLst>
                                        </p:cTn>
                                        <p:tgtEl>
                                          <p:spTgt spid="5">
                                            <p:txEl>
                                              <p:pRg st="4" end="4"/>
                                            </p:txEl>
                                          </p:spTgt>
                                        </p:tgtEl>
                                        <p:attrNameLst>
                                          <p:attrName>ppt_y</p:attrName>
                                        </p:attrNameLst>
                                      </p:cBhvr>
                                      <p:tavLst>
                                        <p:tav tm="0" fmla="#ppt_y-sin(pi*$)/3">
                                          <p:val>
                                            <p:fltVal val="0.5"/>
                                          </p:val>
                                        </p:tav>
                                        <p:tav tm="100000">
                                          <p:val>
                                            <p:fltVal val="1"/>
                                          </p:val>
                                        </p:tav>
                                      </p:tavLst>
                                    </p:anim>
                                    <p:anim calcmode="lin" valueType="num">
                                      <p:cBhvr>
                                        <p:cTn id="17" dur="664" tmFilter="0, 0; 0.125,0.2665; 0.25,0.4; 0.375,0.465; 0.5,0.5;  0.625,0.535; 0.75,0.6; 0.875,0.7335; 1,1">
                                          <p:stCondLst>
                                            <p:cond delay="664"/>
                                          </p:stCondLst>
                                        </p:cTn>
                                        <p:tgtEl>
                                          <p:spTgt spid="5">
                                            <p:txEl>
                                              <p:pRg st="4" end="4"/>
                                            </p:txEl>
                                          </p:spTgt>
                                        </p:tgtEl>
                                        <p:attrNameLst>
                                          <p:attrName>ppt_y</p:attrName>
                                        </p:attrNameLst>
                                      </p:cBhvr>
                                      <p:tavLst>
                                        <p:tav tm="0" fmla="#ppt_y-sin(pi*$)/9">
                                          <p:val>
                                            <p:fltVal val="0"/>
                                          </p:val>
                                        </p:tav>
                                        <p:tav tm="100000">
                                          <p:val>
                                            <p:fltVal val="1"/>
                                          </p:val>
                                        </p:tav>
                                      </p:tavLst>
                                    </p:anim>
                                    <p:anim calcmode="lin" valueType="num">
                                      <p:cBhvr>
                                        <p:cTn id="18" dur="332" tmFilter="0, 0; 0.125,0.2665; 0.25,0.4; 0.375,0.465; 0.5,0.5;  0.625,0.535; 0.75,0.6; 0.875,0.7335; 1,1">
                                          <p:stCondLst>
                                            <p:cond delay="1324"/>
                                          </p:stCondLst>
                                        </p:cTn>
                                        <p:tgtEl>
                                          <p:spTgt spid="5">
                                            <p:txEl>
                                              <p:pRg st="4" end="4"/>
                                            </p:txEl>
                                          </p:spTgt>
                                        </p:tgtEl>
                                        <p:attrNameLst>
                                          <p:attrName>ppt_y</p:attrName>
                                        </p:attrNameLst>
                                      </p:cBhvr>
                                      <p:tavLst>
                                        <p:tav tm="0" fmla="#ppt_y-sin(pi*$)/27">
                                          <p:val>
                                            <p:fltVal val="0"/>
                                          </p:val>
                                        </p:tav>
                                        <p:tav tm="100000">
                                          <p:val>
                                            <p:fltVal val="1"/>
                                          </p:val>
                                        </p:tav>
                                      </p:tavLst>
                                    </p:anim>
                                    <p:anim calcmode="lin" valueType="num">
                                      <p:cBhvr>
                                        <p:cTn id="19" dur="164" tmFilter="0, 0; 0.125,0.2665; 0.25,0.4; 0.375,0.465; 0.5,0.5;  0.625,0.535; 0.75,0.6; 0.875,0.7335; 1,1">
                                          <p:stCondLst>
                                            <p:cond delay="1656"/>
                                          </p:stCondLst>
                                        </p:cTn>
                                        <p:tgtEl>
                                          <p:spTgt spid="5">
                                            <p:txEl>
                                              <p:pRg st="4" end="4"/>
                                            </p:txEl>
                                          </p:spTgt>
                                        </p:tgtEl>
                                        <p:attrNameLst>
                                          <p:attrName>ppt_y</p:attrName>
                                        </p:attrNameLst>
                                      </p:cBhvr>
                                      <p:tavLst>
                                        <p:tav tm="0" fmla="#ppt_y-sin(pi*$)/81">
                                          <p:val>
                                            <p:fltVal val="0"/>
                                          </p:val>
                                        </p:tav>
                                        <p:tav tm="100000">
                                          <p:val>
                                            <p:fltVal val="1"/>
                                          </p:val>
                                        </p:tav>
                                      </p:tavLst>
                                    </p:anim>
                                    <p:animScale>
                                      <p:cBhvr>
                                        <p:cTn id="20" dur="26">
                                          <p:stCondLst>
                                            <p:cond delay="650"/>
                                          </p:stCondLst>
                                        </p:cTn>
                                        <p:tgtEl>
                                          <p:spTgt spid="5">
                                            <p:txEl>
                                              <p:pRg st="4" end="4"/>
                                            </p:txEl>
                                          </p:spTgt>
                                        </p:tgtEl>
                                      </p:cBhvr>
                                      <p:to x="100000" y="60000"/>
                                    </p:animScale>
                                    <p:animScale>
                                      <p:cBhvr>
                                        <p:cTn id="21" dur="166" decel="50000">
                                          <p:stCondLst>
                                            <p:cond delay="676"/>
                                          </p:stCondLst>
                                        </p:cTn>
                                        <p:tgtEl>
                                          <p:spTgt spid="5">
                                            <p:txEl>
                                              <p:pRg st="4" end="4"/>
                                            </p:txEl>
                                          </p:spTgt>
                                        </p:tgtEl>
                                      </p:cBhvr>
                                      <p:to x="100000" y="100000"/>
                                    </p:animScale>
                                    <p:animScale>
                                      <p:cBhvr>
                                        <p:cTn id="22" dur="26">
                                          <p:stCondLst>
                                            <p:cond delay="1312"/>
                                          </p:stCondLst>
                                        </p:cTn>
                                        <p:tgtEl>
                                          <p:spTgt spid="5">
                                            <p:txEl>
                                              <p:pRg st="4" end="4"/>
                                            </p:txEl>
                                          </p:spTgt>
                                        </p:tgtEl>
                                      </p:cBhvr>
                                      <p:to x="100000" y="80000"/>
                                    </p:animScale>
                                    <p:animScale>
                                      <p:cBhvr>
                                        <p:cTn id="23" dur="166" decel="50000">
                                          <p:stCondLst>
                                            <p:cond delay="1338"/>
                                          </p:stCondLst>
                                        </p:cTn>
                                        <p:tgtEl>
                                          <p:spTgt spid="5">
                                            <p:txEl>
                                              <p:pRg st="4" end="4"/>
                                            </p:txEl>
                                          </p:spTgt>
                                        </p:tgtEl>
                                      </p:cBhvr>
                                      <p:to x="100000" y="100000"/>
                                    </p:animScale>
                                    <p:animScale>
                                      <p:cBhvr>
                                        <p:cTn id="24" dur="26">
                                          <p:stCondLst>
                                            <p:cond delay="1642"/>
                                          </p:stCondLst>
                                        </p:cTn>
                                        <p:tgtEl>
                                          <p:spTgt spid="5">
                                            <p:txEl>
                                              <p:pRg st="4" end="4"/>
                                            </p:txEl>
                                          </p:spTgt>
                                        </p:tgtEl>
                                      </p:cBhvr>
                                      <p:to x="100000" y="90000"/>
                                    </p:animScale>
                                    <p:animScale>
                                      <p:cBhvr>
                                        <p:cTn id="25" dur="166" decel="50000">
                                          <p:stCondLst>
                                            <p:cond delay="1668"/>
                                          </p:stCondLst>
                                        </p:cTn>
                                        <p:tgtEl>
                                          <p:spTgt spid="5">
                                            <p:txEl>
                                              <p:pRg st="4" end="4"/>
                                            </p:txEl>
                                          </p:spTgt>
                                        </p:tgtEl>
                                      </p:cBhvr>
                                      <p:to x="100000" y="100000"/>
                                    </p:animScale>
                                    <p:animScale>
                                      <p:cBhvr>
                                        <p:cTn id="26" dur="26">
                                          <p:stCondLst>
                                            <p:cond delay="1808"/>
                                          </p:stCondLst>
                                        </p:cTn>
                                        <p:tgtEl>
                                          <p:spTgt spid="5">
                                            <p:txEl>
                                              <p:pRg st="4" end="4"/>
                                            </p:txEl>
                                          </p:spTgt>
                                        </p:tgtEl>
                                      </p:cBhvr>
                                      <p:to x="100000" y="95000"/>
                                    </p:animScale>
                                    <p:animScale>
                                      <p:cBhvr>
                                        <p:cTn id="27" dur="166" decel="50000">
                                          <p:stCondLst>
                                            <p:cond delay="1834"/>
                                          </p:stCondLst>
                                        </p:cTn>
                                        <p:tgtEl>
                                          <p:spTgt spid="5">
                                            <p:txEl>
                                              <p:pRg st="4" end="4"/>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Chart, bar chart&#10;&#10;Description automatically generated">
            <a:extLst>
              <a:ext uri="{FF2B5EF4-FFF2-40B4-BE49-F238E27FC236}">
                <a16:creationId xmlns:a16="http://schemas.microsoft.com/office/drawing/2014/main" id="{AB0FCC96-E394-8B95-AA84-74D6DBA28CE5}"/>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2057399" y="0"/>
            <a:ext cx="7999461" cy="6019799"/>
          </a:xfrm>
          <a:prstGeom prst="rect">
            <a:avLst/>
          </a:prstGeom>
        </p:spPr>
      </p:pic>
      <p:sp>
        <p:nvSpPr>
          <p:cNvPr id="7" name="TextBox 6">
            <a:extLst>
              <a:ext uri="{FF2B5EF4-FFF2-40B4-BE49-F238E27FC236}">
                <a16:creationId xmlns:a16="http://schemas.microsoft.com/office/drawing/2014/main" id="{B7EAFCEA-5CF9-A70A-8FA2-5B9619CD7195}"/>
              </a:ext>
            </a:extLst>
          </p:cNvPr>
          <p:cNvSpPr txBox="1"/>
          <p:nvPr/>
        </p:nvSpPr>
        <p:spPr>
          <a:xfrm>
            <a:off x="838200" y="5410200"/>
            <a:ext cx="1600200" cy="430887"/>
          </a:xfrm>
          <a:prstGeom prst="rect">
            <a:avLst/>
          </a:prstGeom>
          <a:noFill/>
        </p:spPr>
        <p:txBody>
          <a:bodyPr wrap="square" rtlCol="0">
            <a:spAutoFit/>
          </a:bodyPr>
          <a:lstStyle/>
          <a:p>
            <a:r>
              <a:rPr lang="en-US" sz="1100" dirty="0"/>
              <a:t>International Data Corporation </a:t>
            </a:r>
          </a:p>
        </p:txBody>
      </p:sp>
    </p:spTree>
    <p:extLst>
      <p:ext uri="{BB962C8B-B14F-4D97-AF65-F5344CB8AC3E}">
        <p14:creationId xmlns:p14="http://schemas.microsoft.com/office/powerpoint/2010/main" val="42696143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EAF20E6-69E6-1E74-7BA5-686F80D7A6D6}"/>
              </a:ext>
            </a:extLst>
          </p:cNvPr>
          <p:cNvSpPr txBox="1"/>
          <p:nvPr/>
        </p:nvSpPr>
        <p:spPr>
          <a:xfrm>
            <a:off x="990600" y="2057400"/>
            <a:ext cx="9829800" cy="523220"/>
          </a:xfrm>
          <a:prstGeom prst="rect">
            <a:avLst/>
          </a:prstGeom>
          <a:noFill/>
        </p:spPr>
        <p:txBody>
          <a:bodyPr wrap="square" rtlCol="0">
            <a:spAutoFit/>
          </a:bodyPr>
          <a:lstStyle/>
          <a:p>
            <a:pPr algn="ctr"/>
            <a:r>
              <a:rPr lang="en-US" sz="2800" dirty="0">
                <a:solidFill>
                  <a:schemeClr val="bg2">
                    <a:lumMod val="25000"/>
                  </a:schemeClr>
                </a:solidFill>
                <a:latin typeface="Times New Roman" panose="02020603050405020304" pitchFamily="18" charset="0"/>
                <a:cs typeface="Times New Roman" panose="02020603050405020304" pitchFamily="18" charset="0"/>
              </a:rPr>
              <a:t>What about the field Data Science?</a:t>
            </a:r>
          </a:p>
        </p:txBody>
      </p:sp>
    </p:spTree>
    <p:extLst>
      <p:ext uri="{BB962C8B-B14F-4D97-AF65-F5344CB8AC3E}">
        <p14:creationId xmlns:p14="http://schemas.microsoft.com/office/powerpoint/2010/main" val="26868927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24811" y="36928"/>
            <a:ext cx="7756263" cy="715304"/>
          </a:xfrm>
        </p:spPr>
        <p:txBody>
          <a:bodyPr/>
          <a:lstStyle/>
          <a:p>
            <a:r>
              <a:rPr lang="en-US" sz="2800" dirty="0"/>
              <a:t>Data Science, brief History</a:t>
            </a:r>
          </a:p>
        </p:txBody>
      </p:sp>
      <p:sp>
        <p:nvSpPr>
          <p:cNvPr id="3" name="TextBox 2"/>
          <p:cNvSpPr txBox="1"/>
          <p:nvPr/>
        </p:nvSpPr>
        <p:spPr>
          <a:xfrm>
            <a:off x="685800" y="394580"/>
            <a:ext cx="9546066" cy="5262979"/>
          </a:xfrm>
          <a:prstGeom prst="rect">
            <a:avLst/>
          </a:prstGeom>
          <a:noFill/>
        </p:spPr>
        <p:txBody>
          <a:bodyPr wrap="square" rtlCol="0">
            <a:spAutoFit/>
          </a:bodyPr>
          <a:lstStyle/>
          <a:p>
            <a:r>
              <a:rPr lang="en-US" sz="2400" dirty="0">
                <a:solidFill>
                  <a:schemeClr val="bg2">
                    <a:lumMod val="25000"/>
                  </a:schemeClr>
                </a:solidFill>
                <a:latin typeface="Times New Roman" panose="02020603050405020304" pitchFamily="18" charset="0"/>
                <a:cs typeface="Times New Roman" panose="02020603050405020304" pitchFamily="18" charset="0"/>
              </a:rPr>
              <a:t>	Series of Academic Pebbles</a:t>
            </a:r>
            <a:r>
              <a:rPr lang="en-US" sz="3200" dirty="0">
                <a:solidFill>
                  <a:schemeClr val="bg2">
                    <a:lumMod val="25000"/>
                  </a:schemeClr>
                </a:solidFill>
                <a:latin typeface="Times New Roman" panose="02020603050405020304" pitchFamily="18" charset="0"/>
                <a:cs typeface="Times New Roman" panose="02020603050405020304" pitchFamily="18" charset="0"/>
              </a:rPr>
              <a:t>:</a:t>
            </a:r>
          </a:p>
          <a:p>
            <a:pPr marL="914400" lvl="1" indent="-457200">
              <a:buFont typeface="Wingdings" panose="05000000000000000000" pitchFamily="2" charset="2"/>
              <a:buChar char="Ø"/>
            </a:pPr>
            <a:r>
              <a:rPr lang="en-US" sz="2400" dirty="0">
                <a:solidFill>
                  <a:schemeClr val="bg2">
                    <a:lumMod val="25000"/>
                  </a:schemeClr>
                </a:solidFill>
                <a:latin typeface="Times New Roman" panose="02020603050405020304" pitchFamily="18" charset="0"/>
                <a:cs typeface="Times New Roman" panose="02020603050405020304" pitchFamily="18" charset="0"/>
              </a:rPr>
              <a:t>1960, Peter </a:t>
            </a:r>
            <a:r>
              <a:rPr lang="en-US" sz="2400" dirty="0" err="1">
                <a:solidFill>
                  <a:schemeClr val="bg2">
                    <a:lumMod val="25000"/>
                  </a:schemeClr>
                </a:solidFill>
                <a:latin typeface="Times New Roman" panose="02020603050405020304" pitchFamily="18" charset="0"/>
                <a:cs typeface="Times New Roman" panose="02020603050405020304" pitchFamily="18" charset="0"/>
              </a:rPr>
              <a:t>Naur</a:t>
            </a:r>
            <a:r>
              <a:rPr lang="en-US" sz="2400" dirty="0">
                <a:solidFill>
                  <a:schemeClr val="bg2">
                    <a:lumMod val="25000"/>
                  </a:schemeClr>
                </a:solidFill>
                <a:latin typeface="Times New Roman" panose="02020603050405020304" pitchFamily="18" charset="0"/>
                <a:cs typeface="Times New Roman" panose="02020603050405020304" pitchFamily="18" charset="0"/>
              </a:rPr>
              <a:t> used the term “data science” as a substitute for computer science in survey research</a:t>
            </a:r>
            <a:endParaRPr lang="en-US" sz="3200" dirty="0">
              <a:solidFill>
                <a:schemeClr val="bg2">
                  <a:lumMod val="25000"/>
                </a:schemeClr>
              </a:solidFill>
              <a:latin typeface="Times New Roman" panose="02020603050405020304" pitchFamily="18" charset="0"/>
              <a:cs typeface="Times New Roman" panose="02020603050405020304" pitchFamily="18" charset="0"/>
            </a:endParaRPr>
          </a:p>
          <a:p>
            <a:pPr marL="914400" lvl="1" indent="-457200">
              <a:buFont typeface="Wingdings" panose="05000000000000000000" pitchFamily="2" charset="2"/>
              <a:buChar char="Ø"/>
            </a:pPr>
            <a:r>
              <a:rPr lang="en-US" sz="2400" dirty="0">
                <a:solidFill>
                  <a:schemeClr val="bg2">
                    <a:lumMod val="25000"/>
                  </a:schemeClr>
                </a:solidFill>
                <a:latin typeface="Times New Roman" panose="02020603050405020304" pitchFamily="18" charset="0"/>
                <a:cs typeface="Times New Roman" panose="02020603050405020304" pitchFamily="18" charset="0"/>
              </a:rPr>
              <a:t>John W. Tukey, 1962, “The Future of Data Analysis”: </a:t>
            </a:r>
          </a:p>
          <a:p>
            <a:pPr marL="914400" lvl="1" indent="-457200">
              <a:buFont typeface="Wingdings" panose="05000000000000000000" pitchFamily="2" charset="2"/>
              <a:buChar char="Ø"/>
            </a:pPr>
            <a:r>
              <a:rPr lang="en-US" sz="2000" dirty="0">
                <a:solidFill>
                  <a:schemeClr val="bg2">
                    <a:lumMod val="25000"/>
                  </a:schemeClr>
                </a:solidFill>
                <a:latin typeface="Times New Roman" panose="02020603050405020304" pitchFamily="18" charset="0"/>
                <a:cs typeface="Times New Roman" panose="02020603050405020304" pitchFamily="18" charset="0"/>
              </a:rPr>
              <a:t>“For a long time I thought I was a </a:t>
            </a:r>
            <a:r>
              <a:rPr lang="en-US" sz="2400" b="1" dirty="0">
                <a:solidFill>
                  <a:schemeClr val="bg2">
                    <a:lumMod val="25000"/>
                  </a:schemeClr>
                </a:solidFill>
                <a:latin typeface="Times New Roman" panose="02020603050405020304" pitchFamily="18" charset="0"/>
                <a:cs typeface="Times New Roman" panose="02020603050405020304" pitchFamily="18" charset="0"/>
              </a:rPr>
              <a:t>statistician</a:t>
            </a:r>
            <a:r>
              <a:rPr lang="en-US" sz="2000" dirty="0">
                <a:solidFill>
                  <a:schemeClr val="bg2">
                    <a:lumMod val="25000"/>
                  </a:schemeClr>
                </a:solidFill>
                <a:latin typeface="Times New Roman" panose="02020603050405020304" pitchFamily="18" charset="0"/>
                <a:cs typeface="Times New Roman" panose="02020603050405020304" pitchFamily="18" charset="0"/>
              </a:rPr>
              <a:t>, interested in inferences from the particular to the general. But as I have watched mathematical statistics evolve, I have had cause to wonder and doubt… I have come to feel that my central interest is in</a:t>
            </a:r>
            <a:r>
              <a:rPr lang="en-US" sz="2000" b="1" dirty="0">
                <a:solidFill>
                  <a:schemeClr val="bg2">
                    <a:lumMod val="25000"/>
                  </a:schemeClr>
                </a:solidFill>
                <a:latin typeface="Times New Roman" panose="02020603050405020304" pitchFamily="18" charset="0"/>
                <a:cs typeface="Times New Roman" panose="02020603050405020304" pitchFamily="18" charset="0"/>
              </a:rPr>
              <a:t> </a:t>
            </a:r>
            <a:r>
              <a:rPr lang="en-US" sz="2400" b="1" i="1" dirty="0">
                <a:solidFill>
                  <a:schemeClr val="bg2">
                    <a:lumMod val="25000"/>
                  </a:schemeClr>
                </a:solidFill>
                <a:latin typeface="Times New Roman" panose="02020603050405020304" pitchFamily="18" charset="0"/>
                <a:cs typeface="Times New Roman" panose="02020603050405020304" pitchFamily="18" charset="0"/>
              </a:rPr>
              <a:t>data analysis</a:t>
            </a:r>
            <a:r>
              <a:rPr lang="en-US" sz="2000" dirty="0">
                <a:solidFill>
                  <a:schemeClr val="bg2">
                    <a:lumMod val="25000"/>
                  </a:schemeClr>
                </a:solidFill>
                <a:latin typeface="Times New Roman" panose="02020603050405020304" pitchFamily="18" charset="0"/>
                <a:cs typeface="Times New Roman" panose="02020603050405020304" pitchFamily="18" charset="0"/>
              </a:rPr>
              <a:t>… Data analysis, and the parts of statistics which adhere to it, must…take on the characteristics of </a:t>
            </a:r>
            <a:r>
              <a:rPr lang="en-US" sz="2400" b="1" dirty="0">
                <a:solidFill>
                  <a:schemeClr val="bg2">
                    <a:lumMod val="25000"/>
                  </a:schemeClr>
                </a:solidFill>
                <a:latin typeface="Times New Roman" panose="02020603050405020304" pitchFamily="18" charset="0"/>
                <a:cs typeface="Times New Roman" panose="02020603050405020304" pitchFamily="18" charset="0"/>
              </a:rPr>
              <a:t>science</a:t>
            </a:r>
            <a:r>
              <a:rPr lang="en-US" sz="2000" dirty="0">
                <a:solidFill>
                  <a:schemeClr val="bg2">
                    <a:lumMod val="25000"/>
                  </a:schemeClr>
                </a:solidFill>
                <a:latin typeface="Times New Roman" panose="02020603050405020304" pitchFamily="18" charset="0"/>
                <a:cs typeface="Times New Roman" panose="02020603050405020304" pitchFamily="18" charset="0"/>
              </a:rPr>
              <a:t> rather than those of mathematics… data analysis is intrinsically an </a:t>
            </a:r>
            <a:r>
              <a:rPr lang="en-US" sz="2400" b="1" dirty="0">
                <a:solidFill>
                  <a:schemeClr val="bg2">
                    <a:lumMod val="25000"/>
                  </a:schemeClr>
                </a:solidFill>
                <a:latin typeface="Times New Roman" panose="02020603050405020304" pitchFamily="18" charset="0"/>
                <a:cs typeface="Times New Roman" panose="02020603050405020304" pitchFamily="18" charset="0"/>
              </a:rPr>
              <a:t>empirical science</a:t>
            </a:r>
            <a:r>
              <a:rPr lang="en-US" sz="2000" dirty="0">
                <a:solidFill>
                  <a:schemeClr val="bg2">
                    <a:lumMod val="25000"/>
                  </a:schemeClr>
                </a:solidFill>
                <a:latin typeface="Times New Roman" panose="02020603050405020304" pitchFamily="18" charset="0"/>
                <a:cs typeface="Times New Roman" panose="02020603050405020304" pitchFamily="18" charset="0"/>
              </a:rPr>
              <a:t>… How vital and how important… is the rise of the </a:t>
            </a:r>
            <a:r>
              <a:rPr lang="en-US" sz="2400" b="1" dirty="0">
                <a:solidFill>
                  <a:schemeClr val="bg2">
                    <a:lumMod val="25000"/>
                  </a:schemeClr>
                </a:solidFill>
                <a:latin typeface="Times New Roman" panose="02020603050405020304" pitchFamily="18" charset="0"/>
                <a:cs typeface="Times New Roman" panose="02020603050405020304" pitchFamily="18" charset="0"/>
              </a:rPr>
              <a:t>stored-program electronic computer</a:t>
            </a:r>
            <a:r>
              <a:rPr lang="en-US" sz="2000" dirty="0">
                <a:solidFill>
                  <a:schemeClr val="bg2">
                    <a:lumMod val="25000"/>
                  </a:schemeClr>
                </a:solidFill>
                <a:latin typeface="Times New Roman" panose="02020603050405020304" pitchFamily="18" charset="0"/>
                <a:cs typeface="Times New Roman" panose="02020603050405020304" pitchFamily="18" charset="0"/>
              </a:rPr>
              <a:t>? In many instances the answer may surprise many by being ‘important but not vital,’ although in others there is no doubt but what </a:t>
            </a:r>
            <a:r>
              <a:rPr lang="en-US" sz="2400" b="1" dirty="0">
                <a:solidFill>
                  <a:schemeClr val="bg2">
                    <a:lumMod val="25000"/>
                  </a:schemeClr>
                </a:solidFill>
                <a:latin typeface="Times New Roman" panose="02020603050405020304" pitchFamily="18" charset="0"/>
                <a:cs typeface="Times New Roman" panose="02020603050405020304" pitchFamily="18" charset="0"/>
              </a:rPr>
              <a:t>the computer has been ‘vital.’”</a:t>
            </a:r>
          </a:p>
        </p:txBody>
      </p:sp>
    </p:spTree>
    <p:extLst>
      <p:ext uri="{BB962C8B-B14F-4D97-AF65-F5344CB8AC3E}">
        <p14:creationId xmlns:p14="http://schemas.microsoft.com/office/powerpoint/2010/main" val="13690482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24811" y="36928"/>
            <a:ext cx="7756263" cy="715304"/>
          </a:xfrm>
        </p:spPr>
        <p:txBody>
          <a:bodyPr/>
          <a:lstStyle/>
          <a:p>
            <a:r>
              <a:rPr lang="en-US" sz="2800" dirty="0"/>
              <a:t>Data Science, brief History</a:t>
            </a:r>
          </a:p>
        </p:txBody>
      </p:sp>
      <p:sp>
        <p:nvSpPr>
          <p:cNvPr id="3" name="TextBox 2"/>
          <p:cNvSpPr txBox="1"/>
          <p:nvPr/>
        </p:nvSpPr>
        <p:spPr>
          <a:xfrm>
            <a:off x="1524000" y="719677"/>
            <a:ext cx="9188714" cy="3416320"/>
          </a:xfrm>
          <a:prstGeom prst="rect">
            <a:avLst/>
          </a:prstGeom>
          <a:noFill/>
        </p:spPr>
        <p:txBody>
          <a:bodyPr wrap="square" rtlCol="0">
            <a:spAutoFit/>
          </a:bodyPr>
          <a:lstStyle/>
          <a:p>
            <a:r>
              <a:rPr lang="en-US" sz="2400" dirty="0">
                <a:solidFill>
                  <a:schemeClr val="bg2">
                    <a:lumMod val="25000"/>
                  </a:schemeClr>
                </a:solidFill>
                <a:latin typeface="Times New Roman" panose="02020603050405020304" pitchFamily="18" charset="0"/>
                <a:cs typeface="Times New Roman" panose="02020603050405020304" pitchFamily="18" charset="0"/>
              </a:rPr>
              <a:t>Google Weighs in…</a:t>
            </a:r>
            <a:endParaRPr lang="en-US" sz="3200" dirty="0">
              <a:solidFill>
                <a:schemeClr val="bg2">
                  <a:lumMod val="25000"/>
                </a:schemeClr>
              </a:solidFill>
              <a:latin typeface="Times New Roman" panose="02020603050405020304" pitchFamily="18" charset="0"/>
              <a:cs typeface="Times New Roman" panose="02020603050405020304" pitchFamily="18" charset="0"/>
            </a:endParaRPr>
          </a:p>
          <a:p>
            <a:pPr marL="914400" lvl="1" indent="-457200">
              <a:buFont typeface="Wingdings" panose="05000000000000000000" pitchFamily="2" charset="2"/>
              <a:buChar char="Ø"/>
            </a:pPr>
            <a:r>
              <a:rPr lang="en-US" sz="2400" b="1" dirty="0">
                <a:solidFill>
                  <a:schemeClr val="bg2">
                    <a:lumMod val="25000"/>
                  </a:schemeClr>
                </a:solidFill>
                <a:latin typeface="Times New Roman" panose="02020603050405020304" pitchFamily="18" charset="0"/>
                <a:cs typeface="Times New Roman" panose="02020603050405020304" pitchFamily="18" charset="0"/>
              </a:rPr>
              <a:t>January 2009</a:t>
            </a:r>
            <a:r>
              <a:rPr lang="en-US" sz="2400" dirty="0">
                <a:solidFill>
                  <a:schemeClr val="bg2">
                    <a:lumMod val="25000"/>
                  </a:schemeClr>
                </a:solidFill>
                <a:latin typeface="Times New Roman" panose="02020603050405020304" pitchFamily="18" charset="0"/>
                <a:cs typeface="Times New Roman" panose="02020603050405020304" pitchFamily="18" charset="0"/>
              </a:rPr>
              <a:t> Hal Varian, Google’s Chief Economist, says: “I keep saying the sexy job in the next ten years will be statisticians. People think I’m joking, but who would’ve guessed that computer engineers would’ve been the sexy job of the 1990s? The ability to take data—to be able to understand it, to process it, to extract value from it, to visualize it, to communicate it—that’s going to be a hugely important skill in the next decades… Because now we really do have essentially free and ubiquitous data.</a:t>
            </a:r>
          </a:p>
        </p:txBody>
      </p:sp>
    </p:spTree>
    <p:extLst>
      <p:ext uri="{BB962C8B-B14F-4D97-AF65-F5344CB8AC3E}">
        <p14:creationId xmlns:p14="http://schemas.microsoft.com/office/powerpoint/2010/main" val="18983632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24811" y="36928"/>
            <a:ext cx="7756263" cy="715304"/>
          </a:xfrm>
        </p:spPr>
        <p:txBody>
          <a:bodyPr/>
          <a:lstStyle/>
          <a:p>
            <a:r>
              <a:rPr lang="en-US" sz="2800" dirty="0"/>
              <a:t>Data Science, brief History</a:t>
            </a:r>
          </a:p>
        </p:txBody>
      </p:sp>
      <p:sp>
        <p:nvSpPr>
          <p:cNvPr id="3" name="TextBox 2"/>
          <p:cNvSpPr txBox="1"/>
          <p:nvPr/>
        </p:nvSpPr>
        <p:spPr>
          <a:xfrm>
            <a:off x="1492468" y="572535"/>
            <a:ext cx="9188714" cy="4154984"/>
          </a:xfrm>
          <a:prstGeom prst="rect">
            <a:avLst/>
          </a:prstGeom>
          <a:noFill/>
        </p:spPr>
        <p:txBody>
          <a:bodyPr wrap="square" rtlCol="0">
            <a:spAutoFit/>
          </a:bodyPr>
          <a:lstStyle/>
          <a:p>
            <a:r>
              <a:rPr lang="en-US" sz="2400" dirty="0">
                <a:solidFill>
                  <a:schemeClr val="bg2">
                    <a:lumMod val="25000"/>
                  </a:schemeClr>
                </a:solidFill>
                <a:latin typeface="Times New Roman" panose="02020603050405020304" pitchFamily="18" charset="0"/>
                <a:cs typeface="Times New Roman" panose="02020603050405020304" pitchFamily="18" charset="0"/>
              </a:rPr>
              <a:t>Pressure on Academy to change curriculums</a:t>
            </a:r>
            <a:r>
              <a:rPr lang="en-US" sz="3200" dirty="0">
                <a:solidFill>
                  <a:schemeClr val="bg2">
                    <a:lumMod val="25000"/>
                  </a:schemeClr>
                </a:solidFill>
                <a:latin typeface="Times New Roman" panose="02020603050405020304" pitchFamily="18" charset="0"/>
                <a:cs typeface="Times New Roman" panose="02020603050405020304" pitchFamily="18" charset="0"/>
              </a:rPr>
              <a:t>:</a:t>
            </a:r>
          </a:p>
          <a:p>
            <a:pPr marL="914400" lvl="1" indent="-457200">
              <a:buFont typeface="Wingdings" panose="05000000000000000000" pitchFamily="2" charset="2"/>
              <a:buChar char="Ø"/>
            </a:pPr>
            <a:r>
              <a:rPr lang="en-US" sz="2400" dirty="0">
                <a:solidFill>
                  <a:schemeClr val="bg2">
                    <a:lumMod val="25000"/>
                  </a:schemeClr>
                </a:solidFill>
                <a:latin typeface="Times New Roman" panose="02020603050405020304" pitchFamily="18" charset="0"/>
                <a:cs typeface="Times New Roman" panose="02020603050405020304" pitchFamily="18" charset="0"/>
              </a:rPr>
              <a:t>2010 Kirk Borne and other astrophysicists submit to the Astro2010 Decadal Survey a paper titled “The Revolution in Astronomy Education: Data Science for the Masses “</a:t>
            </a:r>
          </a:p>
          <a:p>
            <a:pPr marL="1371600" lvl="2" indent="-457200">
              <a:buFont typeface="Wingdings" panose="05000000000000000000" pitchFamily="2" charset="2"/>
              <a:buChar char="v"/>
            </a:pPr>
            <a:r>
              <a:rPr lang="en-US" sz="2000" dirty="0">
                <a:solidFill>
                  <a:schemeClr val="bg2">
                    <a:lumMod val="25000"/>
                  </a:schemeClr>
                </a:solidFill>
                <a:latin typeface="Times New Roman" panose="02020603050405020304" pitchFamily="18" charset="0"/>
                <a:cs typeface="Times New Roman" panose="02020603050405020304" pitchFamily="18" charset="0"/>
              </a:rPr>
              <a:t>“Training the next generation in the fine art of deriving intelligent understanding from data is needed for the </a:t>
            </a:r>
            <a:r>
              <a:rPr lang="en-US" sz="2000" b="1" dirty="0">
                <a:solidFill>
                  <a:schemeClr val="bg2">
                    <a:lumMod val="25000"/>
                  </a:schemeClr>
                </a:solidFill>
                <a:latin typeface="Times New Roman" panose="02020603050405020304" pitchFamily="18" charset="0"/>
                <a:cs typeface="Times New Roman" panose="02020603050405020304" pitchFamily="18" charset="0"/>
              </a:rPr>
              <a:t>success of sciences</a:t>
            </a:r>
            <a:r>
              <a:rPr lang="en-US" sz="2000" dirty="0">
                <a:solidFill>
                  <a:schemeClr val="bg2">
                    <a:lumMod val="25000"/>
                  </a:schemeClr>
                </a:solidFill>
                <a:latin typeface="Times New Roman" panose="02020603050405020304" pitchFamily="18" charset="0"/>
                <a:cs typeface="Times New Roman" panose="02020603050405020304" pitchFamily="18" charset="0"/>
              </a:rPr>
              <a:t>, </a:t>
            </a:r>
            <a:r>
              <a:rPr lang="en-US" sz="2000" b="1" dirty="0">
                <a:solidFill>
                  <a:schemeClr val="bg2">
                    <a:lumMod val="25000"/>
                  </a:schemeClr>
                </a:solidFill>
                <a:latin typeface="Times New Roman" panose="02020603050405020304" pitchFamily="18" charset="0"/>
                <a:cs typeface="Times New Roman" panose="02020603050405020304" pitchFamily="18" charset="0"/>
              </a:rPr>
              <a:t>communities, projects, agencies, businesses, and economies</a:t>
            </a:r>
            <a:r>
              <a:rPr lang="en-US" sz="2000" dirty="0">
                <a:solidFill>
                  <a:schemeClr val="bg2">
                    <a:lumMod val="25000"/>
                  </a:schemeClr>
                </a:solidFill>
                <a:latin typeface="Times New Roman" panose="02020603050405020304" pitchFamily="18" charset="0"/>
                <a:cs typeface="Times New Roman" panose="02020603050405020304" pitchFamily="18" charset="0"/>
              </a:rPr>
              <a:t>. This is true for both </a:t>
            </a:r>
            <a:r>
              <a:rPr lang="en-US" sz="2000" b="1" dirty="0">
                <a:solidFill>
                  <a:schemeClr val="bg2">
                    <a:lumMod val="25000"/>
                  </a:schemeClr>
                </a:solidFill>
                <a:latin typeface="Times New Roman" panose="02020603050405020304" pitchFamily="18" charset="0"/>
                <a:cs typeface="Times New Roman" panose="02020603050405020304" pitchFamily="18" charset="0"/>
              </a:rPr>
              <a:t>specialists</a:t>
            </a:r>
            <a:r>
              <a:rPr lang="en-US" sz="2000" dirty="0">
                <a:solidFill>
                  <a:schemeClr val="bg2">
                    <a:lumMod val="25000"/>
                  </a:schemeClr>
                </a:solidFill>
                <a:latin typeface="Times New Roman" panose="02020603050405020304" pitchFamily="18" charset="0"/>
                <a:cs typeface="Times New Roman" panose="02020603050405020304" pitchFamily="18" charset="0"/>
              </a:rPr>
              <a:t> (scientists) </a:t>
            </a:r>
            <a:r>
              <a:rPr lang="en-US" sz="2000" b="1" dirty="0">
                <a:solidFill>
                  <a:schemeClr val="bg2">
                    <a:lumMod val="25000"/>
                  </a:schemeClr>
                </a:solidFill>
                <a:latin typeface="Times New Roman" panose="02020603050405020304" pitchFamily="18" charset="0"/>
                <a:cs typeface="Times New Roman" panose="02020603050405020304" pitchFamily="18" charset="0"/>
              </a:rPr>
              <a:t>and non-specialists </a:t>
            </a:r>
            <a:r>
              <a:rPr lang="en-US" sz="2000" dirty="0">
                <a:solidFill>
                  <a:schemeClr val="bg2">
                    <a:lumMod val="25000"/>
                  </a:schemeClr>
                </a:solidFill>
                <a:latin typeface="Times New Roman" panose="02020603050405020304" pitchFamily="18" charset="0"/>
                <a:cs typeface="Times New Roman" panose="02020603050405020304" pitchFamily="18" charset="0"/>
              </a:rPr>
              <a:t>(everyone else: the public, educators and students, workforce). Non-specialists require information literacy skills as </a:t>
            </a:r>
            <a:r>
              <a:rPr lang="en-US" sz="2000" b="1" dirty="0">
                <a:solidFill>
                  <a:schemeClr val="bg2">
                    <a:lumMod val="25000"/>
                  </a:schemeClr>
                </a:solidFill>
                <a:latin typeface="Times New Roman" panose="02020603050405020304" pitchFamily="18" charset="0"/>
                <a:cs typeface="Times New Roman" panose="02020603050405020304" pitchFamily="18" charset="0"/>
              </a:rPr>
              <a:t>productive members of the 21st century workforce</a:t>
            </a:r>
            <a:r>
              <a:rPr lang="en-US" sz="2000" dirty="0">
                <a:solidFill>
                  <a:schemeClr val="bg2">
                    <a:lumMod val="25000"/>
                  </a:schemeClr>
                </a:solidFill>
                <a:latin typeface="Times New Roman" panose="02020603050405020304" pitchFamily="18" charset="0"/>
                <a:cs typeface="Times New Roman" panose="02020603050405020304" pitchFamily="18" charset="0"/>
              </a:rPr>
              <a:t>, integrating foundational skills for lifelong learning in a world increasingly dominated by data.”</a:t>
            </a:r>
          </a:p>
        </p:txBody>
      </p:sp>
    </p:spTree>
    <p:extLst>
      <p:ext uri="{BB962C8B-B14F-4D97-AF65-F5344CB8AC3E}">
        <p14:creationId xmlns:p14="http://schemas.microsoft.com/office/powerpoint/2010/main" val="13697020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24811" y="36928"/>
            <a:ext cx="7756263" cy="715304"/>
          </a:xfrm>
        </p:spPr>
        <p:txBody>
          <a:bodyPr/>
          <a:lstStyle/>
          <a:p>
            <a:r>
              <a:rPr lang="en-US" sz="2800" dirty="0"/>
              <a:t>Data Science, brief History</a:t>
            </a:r>
          </a:p>
        </p:txBody>
      </p:sp>
      <p:sp>
        <p:nvSpPr>
          <p:cNvPr id="3" name="TextBox 2"/>
          <p:cNvSpPr txBox="1"/>
          <p:nvPr/>
        </p:nvSpPr>
        <p:spPr>
          <a:xfrm>
            <a:off x="1066800" y="719676"/>
            <a:ext cx="9464566" cy="1938992"/>
          </a:xfrm>
          <a:prstGeom prst="rect">
            <a:avLst/>
          </a:prstGeom>
          <a:noFill/>
        </p:spPr>
        <p:txBody>
          <a:bodyPr wrap="square" rtlCol="0">
            <a:spAutoFit/>
          </a:bodyPr>
          <a:lstStyle/>
          <a:p>
            <a:r>
              <a:rPr lang="en-US" sz="2400" dirty="0">
                <a:solidFill>
                  <a:schemeClr val="bg2">
                    <a:lumMod val="25000"/>
                  </a:schemeClr>
                </a:solidFill>
                <a:latin typeface="Times New Roman" panose="02020603050405020304" pitchFamily="18" charset="0"/>
                <a:cs typeface="Times New Roman" panose="02020603050405020304" pitchFamily="18" charset="0"/>
              </a:rPr>
              <a:t>Data Scientist emerges:</a:t>
            </a:r>
            <a:endParaRPr lang="en-US" sz="3200" dirty="0">
              <a:solidFill>
                <a:schemeClr val="bg2">
                  <a:lumMod val="25000"/>
                </a:schemeClr>
              </a:solidFill>
              <a:latin typeface="Times New Roman" panose="02020603050405020304" pitchFamily="18" charset="0"/>
              <a:cs typeface="Times New Roman" panose="02020603050405020304" pitchFamily="18" charset="0"/>
            </a:endParaRPr>
          </a:p>
          <a:p>
            <a:pPr marL="914400" lvl="1" indent="-457200">
              <a:buFont typeface="Wingdings" panose="05000000000000000000" pitchFamily="2" charset="2"/>
              <a:buChar char="Ø"/>
            </a:pPr>
            <a:r>
              <a:rPr lang="en-US" sz="2400" dirty="0">
                <a:solidFill>
                  <a:schemeClr val="bg2">
                    <a:lumMod val="25000"/>
                  </a:schemeClr>
                </a:solidFill>
                <a:latin typeface="Times New Roman" panose="02020603050405020304" pitchFamily="18" charset="0"/>
                <a:cs typeface="Times New Roman" panose="02020603050405020304" pitchFamily="18" charset="0"/>
              </a:rPr>
              <a:t>2012 Harvard Business Review article "Data Scientist: The Sexiest Job of the 21st Century“, </a:t>
            </a:r>
          </a:p>
          <a:p>
            <a:pPr marL="1371600" lvl="2" indent="-457200">
              <a:buFont typeface="Wingdings" panose="05000000000000000000" pitchFamily="2" charset="2"/>
              <a:buChar char="v"/>
            </a:pPr>
            <a:r>
              <a:rPr lang="en-US" sz="2400" dirty="0">
                <a:solidFill>
                  <a:schemeClr val="bg2">
                    <a:lumMod val="25000"/>
                  </a:schemeClr>
                </a:solidFill>
                <a:latin typeface="Times New Roman" panose="02020603050405020304" pitchFamily="18" charset="0"/>
                <a:cs typeface="Times New Roman" panose="02020603050405020304" pitchFamily="18" charset="0"/>
              </a:rPr>
              <a:t>DJ </a:t>
            </a:r>
            <a:r>
              <a:rPr lang="en-US" sz="2400" dirty="0" err="1">
                <a:solidFill>
                  <a:schemeClr val="bg2">
                    <a:lumMod val="25000"/>
                  </a:schemeClr>
                </a:solidFill>
                <a:latin typeface="Times New Roman" panose="02020603050405020304" pitchFamily="18" charset="0"/>
                <a:cs typeface="Times New Roman" panose="02020603050405020304" pitchFamily="18" charset="0"/>
              </a:rPr>
              <a:t>Patil</a:t>
            </a:r>
            <a:r>
              <a:rPr lang="en-US" sz="2400" dirty="0">
                <a:solidFill>
                  <a:schemeClr val="bg2">
                    <a:lumMod val="25000"/>
                  </a:schemeClr>
                </a:solidFill>
                <a:latin typeface="Times New Roman" panose="02020603050405020304" pitchFamily="18" charset="0"/>
                <a:cs typeface="Times New Roman" panose="02020603050405020304" pitchFamily="18" charset="0"/>
              </a:rPr>
              <a:t> claims to have coined this term in 2008 with Jeff </a:t>
            </a:r>
            <a:r>
              <a:rPr lang="en-US" sz="2400" dirty="0" err="1">
                <a:solidFill>
                  <a:schemeClr val="bg2">
                    <a:lumMod val="25000"/>
                  </a:schemeClr>
                </a:solidFill>
                <a:latin typeface="Times New Roman" panose="02020603050405020304" pitchFamily="18" charset="0"/>
                <a:cs typeface="Times New Roman" panose="02020603050405020304" pitchFamily="18" charset="0"/>
              </a:rPr>
              <a:t>Hammerbacher</a:t>
            </a:r>
            <a:r>
              <a:rPr lang="en-US" sz="2400" dirty="0">
                <a:solidFill>
                  <a:schemeClr val="bg2">
                    <a:lumMod val="25000"/>
                  </a:schemeClr>
                </a:solidFill>
                <a:latin typeface="Times New Roman" panose="02020603050405020304" pitchFamily="18" charset="0"/>
                <a:cs typeface="Times New Roman" panose="02020603050405020304" pitchFamily="18" charset="0"/>
              </a:rPr>
              <a:t> to define their jobs at LinkedIn and Facebook. </a:t>
            </a:r>
            <a:endParaRPr lang="en-US" sz="2000" dirty="0">
              <a:solidFill>
                <a:schemeClr val="bg2">
                  <a:lumMod val="2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874917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E017332-2DC0-0470-79CD-E8688BEAD615}"/>
              </a:ext>
            </a:extLst>
          </p:cNvPr>
          <p:cNvSpPr txBox="1"/>
          <p:nvPr/>
        </p:nvSpPr>
        <p:spPr>
          <a:xfrm>
            <a:off x="381000" y="289977"/>
            <a:ext cx="9829800" cy="3108543"/>
          </a:xfrm>
          <a:prstGeom prst="rect">
            <a:avLst/>
          </a:prstGeom>
          <a:noFill/>
        </p:spPr>
        <p:txBody>
          <a:bodyPr wrap="square" rtlCol="0">
            <a:spAutoFit/>
          </a:bodyPr>
          <a:lstStyle/>
          <a:p>
            <a:pPr marL="285750" indent="-285750">
              <a:buFont typeface="Wingdings" panose="05000000000000000000" pitchFamily="2" charset="2"/>
              <a:buChar char="Ø"/>
            </a:pPr>
            <a:r>
              <a:rPr lang="en-US" sz="2800" dirty="0">
                <a:solidFill>
                  <a:schemeClr val="bg2">
                    <a:lumMod val="25000"/>
                  </a:schemeClr>
                </a:solidFill>
                <a:latin typeface="Times New Roman" panose="02020603050405020304" pitchFamily="18" charset="0"/>
                <a:cs typeface="Times New Roman" panose="02020603050405020304" pitchFamily="18" charset="0"/>
              </a:rPr>
              <a:t> Google </a:t>
            </a:r>
            <a:r>
              <a:rPr lang="en-US" sz="2800" dirty="0" err="1">
                <a:solidFill>
                  <a:schemeClr val="bg2">
                    <a:lumMod val="25000"/>
                  </a:schemeClr>
                </a:solidFill>
                <a:latin typeface="Times New Roman" panose="02020603050405020304" pitchFamily="18" charset="0"/>
                <a:cs typeface="Times New Roman" panose="02020603050405020304" pitchFamily="18" charset="0"/>
              </a:rPr>
              <a:t>Ngrams</a:t>
            </a:r>
            <a:r>
              <a:rPr lang="en-US" sz="2800" dirty="0">
                <a:solidFill>
                  <a:schemeClr val="bg2">
                    <a:lumMod val="25000"/>
                  </a:schemeClr>
                </a:solidFill>
                <a:latin typeface="Times New Roman" panose="02020603050405020304" pitchFamily="18" charset="0"/>
                <a:cs typeface="Times New Roman" panose="02020603050405020304" pitchFamily="18" charset="0"/>
              </a:rPr>
              <a:t>: </a:t>
            </a:r>
          </a:p>
          <a:p>
            <a:pPr marL="914400" lvl="1" indent="-457200">
              <a:buFont typeface="Wingdings" panose="05000000000000000000" pitchFamily="2" charset="2"/>
              <a:buChar char="v"/>
            </a:pPr>
            <a:r>
              <a:rPr lang="en-US" sz="2800" dirty="0">
                <a:solidFill>
                  <a:schemeClr val="bg2">
                    <a:lumMod val="25000"/>
                  </a:schemeClr>
                </a:solidFill>
                <a:latin typeface="Times New Roman" panose="02020603050405020304" pitchFamily="18" charset="0"/>
                <a:cs typeface="Times New Roman" panose="02020603050405020304" pitchFamily="18" charset="0"/>
              </a:rPr>
              <a:t> 2000 and 2019 type in Data Science, Artificial Intelligence</a:t>
            </a:r>
          </a:p>
          <a:p>
            <a:pPr marL="914400" lvl="1" indent="-457200">
              <a:buFont typeface="Wingdings" panose="05000000000000000000" pitchFamily="2" charset="2"/>
              <a:buChar char="v"/>
            </a:pPr>
            <a:r>
              <a:rPr lang="en-US" sz="2800" dirty="0">
                <a:solidFill>
                  <a:schemeClr val="bg2">
                    <a:lumMod val="25000"/>
                  </a:schemeClr>
                </a:solidFill>
                <a:latin typeface="Times New Roman" panose="02020603050405020304" pitchFamily="18" charset="0"/>
                <a:cs typeface="Times New Roman" panose="02020603050405020304" pitchFamily="18" charset="0"/>
              </a:rPr>
              <a:t> Change the range to 1950</a:t>
            </a:r>
          </a:p>
          <a:p>
            <a:pPr marL="914400" lvl="1" indent="-457200">
              <a:buFont typeface="Wingdings" panose="05000000000000000000" pitchFamily="2" charset="2"/>
              <a:buChar char="v"/>
            </a:pPr>
            <a:r>
              <a:rPr lang="en-US" sz="2800" dirty="0">
                <a:solidFill>
                  <a:schemeClr val="bg2">
                    <a:lumMod val="25000"/>
                  </a:schemeClr>
                </a:solidFill>
                <a:latin typeface="Times New Roman" panose="02020603050405020304" pitchFamily="18" charset="0"/>
                <a:cs typeface="Times New Roman" panose="02020603050405020304" pitchFamily="18" charset="0"/>
              </a:rPr>
              <a:t> What do you notice?  </a:t>
            </a:r>
          </a:p>
          <a:p>
            <a:pPr marL="285750" indent="-285750">
              <a:buFont typeface="Wingdings" panose="05000000000000000000" pitchFamily="2" charset="2"/>
              <a:buChar char="Ø"/>
            </a:pPr>
            <a:r>
              <a:rPr lang="en-US" sz="2800" dirty="0">
                <a:solidFill>
                  <a:schemeClr val="bg2">
                    <a:lumMod val="25000"/>
                  </a:schemeClr>
                </a:solidFill>
                <a:latin typeface="Times New Roman" panose="02020603050405020304" pitchFamily="18" charset="0"/>
                <a:cs typeface="Times New Roman" panose="02020603050405020304" pitchFamily="18" charset="0"/>
              </a:rPr>
              <a:t> Add Machine Learning </a:t>
            </a:r>
          </a:p>
          <a:p>
            <a:pPr marL="285750" indent="-285750">
              <a:buFont typeface="Wingdings" panose="05000000000000000000" pitchFamily="2" charset="2"/>
              <a:buChar char="Ø"/>
            </a:pPr>
            <a:r>
              <a:rPr lang="en-US" sz="2800" dirty="0">
                <a:solidFill>
                  <a:schemeClr val="bg2">
                    <a:lumMod val="25000"/>
                  </a:schemeClr>
                </a:solidFill>
                <a:latin typeface="Times New Roman" panose="02020603050405020304" pitchFamily="18" charset="0"/>
                <a:cs typeface="Times New Roman" panose="02020603050405020304" pitchFamily="18" charset="0"/>
              </a:rPr>
              <a:t> Add Dataset </a:t>
            </a:r>
          </a:p>
          <a:p>
            <a:pPr marL="285750" indent="-285750">
              <a:buFont typeface="Wingdings" panose="05000000000000000000" pitchFamily="2" charset="2"/>
              <a:buChar char="Ø"/>
            </a:pPr>
            <a:r>
              <a:rPr lang="en-US" sz="2800" dirty="0">
                <a:solidFill>
                  <a:schemeClr val="bg2">
                    <a:lumMod val="25000"/>
                  </a:schemeClr>
                </a:solidFill>
                <a:latin typeface="Times New Roman" panose="02020603050405020304" pitchFamily="18" charset="0"/>
                <a:cs typeface="Times New Roman" panose="02020603050405020304" pitchFamily="18" charset="0"/>
              </a:rPr>
              <a:t> Add Internet </a:t>
            </a:r>
          </a:p>
        </p:txBody>
      </p:sp>
      <p:pic>
        <p:nvPicPr>
          <p:cNvPr id="3" name="Picture 2" descr="Qr code">
            <a:extLst>
              <a:ext uri="{FF2B5EF4-FFF2-40B4-BE49-F238E27FC236}">
                <a16:creationId xmlns:a16="http://schemas.microsoft.com/office/drawing/2014/main" id="{0E00B9E3-0376-0FDF-3C97-9BEBCD2BE0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19800" y="1905000"/>
            <a:ext cx="3619500" cy="3619500"/>
          </a:xfrm>
          <a:prstGeom prst="rect">
            <a:avLst/>
          </a:prstGeom>
        </p:spPr>
      </p:pic>
    </p:spTree>
    <p:extLst>
      <p:ext uri="{BB962C8B-B14F-4D97-AF65-F5344CB8AC3E}">
        <p14:creationId xmlns:p14="http://schemas.microsoft.com/office/powerpoint/2010/main" val="1306503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xEl>
                                              <p:pRg st="4" end="4"/>
                                            </p:txEl>
                                          </p:spTgt>
                                        </p:tgtEl>
                                        <p:attrNameLst>
                                          <p:attrName>style.visibility</p:attrName>
                                        </p:attrNameLst>
                                      </p:cBhvr>
                                      <p:to>
                                        <p:strVal val="visible"/>
                                      </p:to>
                                    </p:set>
                                    <p:animEffect transition="in" filter="fade">
                                      <p:cBhvr>
                                        <p:cTn id="7" dur="1000"/>
                                        <p:tgtEl>
                                          <p:spTgt spid="5">
                                            <p:txEl>
                                              <p:pRg st="4" end="4"/>
                                            </p:txEl>
                                          </p:spTgt>
                                        </p:tgtEl>
                                      </p:cBhvr>
                                    </p:animEffect>
                                    <p:anim calcmode="lin" valueType="num">
                                      <p:cBhvr>
                                        <p:cTn id="8" dur="1000" fill="hold"/>
                                        <p:tgtEl>
                                          <p:spTgt spid="5">
                                            <p:txEl>
                                              <p:pRg st="4" end="4"/>
                                            </p:txEl>
                                          </p:spTgt>
                                        </p:tgtEl>
                                        <p:attrNameLst>
                                          <p:attrName>ppt_x</p:attrName>
                                        </p:attrNameLst>
                                      </p:cBhvr>
                                      <p:tavLst>
                                        <p:tav tm="0">
                                          <p:val>
                                            <p:strVal val="#ppt_x"/>
                                          </p:val>
                                        </p:tav>
                                        <p:tav tm="100000">
                                          <p:val>
                                            <p:strVal val="#ppt_x"/>
                                          </p:val>
                                        </p:tav>
                                      </p:tavLst>
                                    </p:anim>
                                    <p:anim calcmode="lin" valueType="num">
                                      <p:cBhvr>
                                        <p:cTn id="9" dur="1000" fill="hold"/>
                                        <p:tgtEl>
                                          <p:spTgt spid="5">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
                                            <p:txEl>
                                              <p:pRg st="5" end="5"/>
                                            </p:txEl>
                                          </p:spTgt>
                                        </p:tgtEl>
                                        <p:attrNameLst>
                                          <p:attrName>style.visibility</p:attrName>
                                        </p:attrNameLst>
                                      </p:cBhvr>
                                      <p:to>
                                        <p:strVal val="visible"/>
                                      </p:to>
                                    </p:set>
                                    <p:animEffect transition="in" filter="fade">
                                      <p:cBhvr>
                                        <p:cTn id="14" dur="1000"/>
                                        <p:tgtEl>
                                          <p:spTgt spid="5">
                                            <p:txEl>
                                              <p:pRg st="5" end="5"/>
                                            </p:txEl>
                                          </p:spTgt>
                                        </p:tgtEl>
                                      </p:cBhvr>
                                    </p:animEffect>
                                    <p:anim calcmode="lin" valueType="num">
                                      <p:cBhvr>
                                        <p:cTn id="15" dur="1000" fill="hold"/>
                                        <p:tgtEl>
                                          <p:spTgt spid="5">
                                            <p:txEl>
                                              <p:pRg st="5" end="5"/>
                                            </p:txEl>
                                          </p:spTgt>
                                        </p:tgtEl>
                                        <p:attrNameLst>
                                          <p:attrName>ppt_x</p:attrName>
                                        </p:attrNameLst>
                                      </p:cBhvr>
                                      <p:tavLst>
                                        <p:tav tm="0">
                                          <p:val>
                                            <p:strVal val="#ppt_x"/>
                                          </p:val>
                                        </p:tav>
                                        <p:tav tm="100000">
                                          <p:val>
                                            <p:strVal val="#ppt_x"/>
                                          </p:val>
                                        </p:tav>
                                      </p:tavLst>
                                    </p:anim>
                                    <p:anim calcmode="lin" valueType="num">
                                      <p:cBhvr>
                                        <p:cTn id="16" dur="1000" fill="hold"/>
                                        <p:tgtEl>
                                          <p:spTgt spid="5">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4" presetClass="entr" presetSubtype="10" fill="hold" nodeType="clickEffect">
                                  <p:stCondLst>
                                    <p:cond delay="0"/>
                                  </p:stCondLst>
                                  <p:childTnLst>
                                    <p:set>
                                      <p:cBhvr>
                                        <p:cTn id="20" dur="1" fill="hold">
                                          <p:stCondLst>
                                            <p:cond delay="0"/>
                                          </p:stCondLst>
                                        </p:cTn>
                                        <p:tgtEl>
                                          <p:spTgt spid="5">
                                            <p:txEl>
                                              <p:pRg st="6" end="6"/>
                                            </p:txEl>
                                          </p:spTgt>
                                        </p:tgtEl>
                                        <p:attrNameLst>
                                          <p:attrName>style.visibility</p:attrName>
                                        </p:attrNameLst>
                                      </p:cBhvr>
                                      <p:to>
                                        <p:strVal val="visible"/>
                                      </p:to>
                                    </p:set>
                                    <p:animEffect transition="in" filter="randombar(horizontal)">
                                      <p:cBhvr>
                                        <p:cTn id="21" dur="500"/>
                                        <p:tgtEl>
                                          <p:spTgt spid="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10515600" cy="731520"/>
          </a:xfrm>
        </p:spPr>
        <p:txBody>
          <a:bodyPr>
            <a:normAutofit/>
          </a:bodyPr>
          <a:lstStyle/>
          <a:p>
            <a:r>
              <a:rPr lang="en-US" sz="2800" dirty="0">
                <a:solidFill>
                  <a:srgbClr val="002060"/>
                </a:solidFill>
                <a:latin typeface="Times New Roman" panose="02020603050405020304" pitchFamily="18" charset="0"/>
                <a:cs typeface="Times New Roman" panose="02020603050405020304" pitchFamily="18" charset="0"/>
              </a:rPr>
              <a:t>Data Science Overview</a:t>
            </a:r>
          </a:p>
        </p:txBody>
      </p:sp>
      <p:sp>
        <p:nvSpPr>
          <p:cNvPr id="3" name="Content Placeholder 2"/>
          <p:cNvSpPr>
            <a:spLocks noGrp="1"/>
          </p:cNvSpPr>
          <p:nvPr>
            <p:ph idx="1"/>
          </p:nvPr>
        </p:nvSpPr>
        <p:spPr>
          <a:xfrm>
            <a:off x="229410" y="731521"/>
            <a:ext cx="11886389" cy="5734502"/>
          </a:xfrm>
        </p:spPr>
        <p:txBody>
          <a:bodyPr>
            <a:normAutofit/>
          </a:bodyPr>
          <a:lstStyle/>
          <a:p>
            <a:r>
              <a:rPr lang="en-US" sz="2800" dirty="0">
                <a:solidFill>
                  <a:srgbClr val="002060"/>
                </a:solidFill>
                <a:latin typeface="Times New Roman" panose="02020603050405020304" pitchFamily="18" charset="0"/>
                <a:cs typeface="Times New Roman" panose="02020603050405020304" pitchFamily="18" charset="0"/>
              </a:rPr>
              <a:t> Much of the emphasis until recently has been on machine learning techniques, driven by:</a:t>
            </a:r>
            <a:endParaRPr lang="en-US" sz="1600" dirty="0">
              <a:solidFill>
                <a:srgbClr val="002060"/>
              </a:solidFill>
              <a:latin typeface="Times New Roman" panose="02020603050405020304" pitchFamily="18" charset="0"/>
              <a:cs typeface="Times New Roman" panose="02020603050405020304" pitchFamily="18" charset="0"/>
            </a:endParaRPr>
          </a:p>
          <a:p>
            <a:pPr lvl="1"/>
            <a:r>
              <a:rPr lang="en-US" dirty="0">
                <a:solidFill>
                  <a:srgbClr val="002060"/>
                </a:solidFill>
                <a:latin typeface="Times New Roman" panose="02020603050405020304" pitchFamily="18" charset="0"/>
                <a:cs typeface="Times New Roman" panose="02020603050405020304" pitchFamily="18" charset="0"/>
              </a:rPr>
              <a:t>  </a:t>
            </a:r>
            <a:r>
              <a:rPr lang="en-US" sz="2800" dirty="0">
                <a:solidFill>
                  <a:srgbClr val="002060"/>
                </a:solidFill>
                <a:latin typeface="Times New Roman" panose="02020603050405020304" pitchFamily="18" charset="0"/>
                <a:cs typeface="Times New Roman" panose="02020603050405020304" pitchFamily="18" charset="0"/>
              </a:rPr>
              <a:t>Increased Access to Computing Power</a:t>
            </a:r>
          </a:p>
          <a:p>
            <a:pPr lvl="1"/>
            <a:r>
              <a:rPr lang="en-US" sz="2800" dirty="0">
                <a:solidFill>
                  <a:srgbClr val="002060"/>
                </a:solidFill>
                <a:latin typeface="Times New Roman" panose="02020603050405020304" pitchFamily="18" charset="0"/>
                <a:cs typeface="Times New Roman" panose="02020603050405020304" pitchFamily="18" charset="0"/>
              </a:rPr>
              <a:t> Larger Training Datasets </a:t>
            </a:r>
          </a:p>
          <a:p>
            <a:pPr lvl="1"/>
            <a:r>
              <a:rPr lang="en-US" sz="2800" dirty="0">
                <a:solidFill>
                  <a:srgbClr val="002060"/>
                </a:solidFill>
                <a:latin typeface="Times New Roman" panose="02020603050405020304" pitchFamily="18" charset="0"/>
                <a:cs typeface="Times New Roman" panose="02020603050405020304" pitchFamily="18" charset="0"/>
              </a:rPr>
              <a:t> Improved Algorithms </a:t>
            </a:r>
          </a:p>
          <a:p>
            <a:pPr lvl="1"/>
            <a:r>
              <a:rPr lang="en-US" sz="2800" dirty="0">
                <a:solidFill>
                  <a:srgbClr val="002060"/>
                </a:solidFill>
                <a:latin typeface="Times New Roman" panose="02020603050405020304" pitchFamily="18" charset="0"/>
                <a:cs typeface="Times New Roman" panose="02020603050405020304" pitchFamily="18" charset="0"/>
              </a:rPr>
              <a:t> Open Access Software </a:t>
            </a:r>
          </a:p>
          <a:p>
            <a:endParaRPr lang="en-US" sz="2000" dirty="0">
              <a:solidFill>
                <a:srgbClr val="002060"/>
              </a:solidFill>
              <a:latin typeface="Times New Roman" panose="02020603050405020304" pitchFamily="18" charset="0"/>
              <a:cs typeface="Times New Roman" panose="02020603050405020304" pitchFamily="18" charset="0"/>
            </a:endParaRPr>
          </a:p>
          <a:p>
            <a:r>
              <a:rPr lang="en-US" dirty="0">
                <a:solidFill>
                  <a:srgbClr val="002060"/>
                </a:solidFill>
                <a:latin typeface="Times New Roman" panose="02020603050405020304" pitchFamily="18" charset="0"/>
                <a:cs typeface="Times New Roman" panose="02020603050405020304" pitchFamily="18" charset="0"/>
              </a:rPr>
              <a:t> Error rates on ImageNet (10,000 labelled images) have been driven down from 30% in 2010 to less than 3% today. </a:t>
            </a:r>
          </a:p>
          <a:p>
            <a:pPr lvl="1"/>
            <a:r>
              <a:rPr lang="en-US" dirty="0">
                <a:solidFill>
                  <a:srgbClr val="002060"/>
                </a:solidFill>
                <a:latin typeface="Times New Roman" panose="02020603050405020304" pitchFamily="18" charset="0"/>
                <a:cs typeface="Times New Roman" panose="02020603050405020304" pitchFamily="18" charset="0"/>
              </a:rPr>
              <a:t> 5% is thought to typically be the human error rate </a:t>
            </a:r>
          </a:p>
        </p:txBody>
      </p:sp>
      <p:sp>
        <p:nvSpPr>
          <p:cNvPr id="5" name="Slide Number Placeholder 4"/>
          <p:cNvSpPr>
            <a:spLocks noGrp="1"/>
          </p:cNvSpPr>
          <p:nvPr>
            <p:ph type="sldNum" sz="quarter" idx="12"/>
          </p:nvPr>
        </p:nvSpPr>
        <p:spPr/>
        <p:txBody>
          <a:bodyPr/>
          <a:lstStyle/>
          <a:p>
            <a:fld id="{5ACD0CF0-90CC-9C41-A77B-2776398A8C8B}" type="slidenum">
              <a:rPr lang="en-US" smtClean="0">
                <a:solidFill>
                  <a:srgbClr val="002060"/>
                </a:solidFill>
                <a:latin typeface="Times New Roman" panose="02020603050405020304" pitchFamily="18" charset="0"/>
                <a:cs typeface="Times New Roman" panose="02020603050405020304" pitchFamily="18" charset="0"/>
              </a:rPr>
              <a:t>18</a:t>
            </a:fld>
            <a:endParaRPr lang="en-US" dirty="0">
              <a:solidFill>
                <a:srgbClr val="00206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73074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heel(1)">
                                      <p:cBhvr>
                                        <p:cTn id="7" dur="2000"/>
                                        <p:tgtEl>
                                          <p:spTgt spid="3">
                                            <p:txEl>
                                              <p:pRg st="1" end="1"/>
                                            </p:txEl>
                                          </p:spTgt>
                                        </p:tgtEl>
                                      </p:cBhvr>
                                    </p:animEffect>
                                  </p:childTnLst>
                                </p:cTn>
                              </p:par>
                              <p:par>
                                <p:cTn id="8" presetID="21" presetClass="entr" presetSubtype="1"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wheel(1)">
                                      <p:cBhvr>
                                        <p:cTn id="10" dur="2000"/>
                                        <p:tgtEl>
                                          <p:spTgt spid="3">
                                            <p:txEl>
                                              <p:pRg st="2" end="2"/>
                                            </p:txEl>
                                          </p:spTgt>
                                        </p:tgtEl>
                                      </p:cBhvr>
                                    </p:animEffect>
                                  </p:childTnLst>
                                </p:cTn>
                              </p:par>
                              <p:par>
                                <p:cTn id="11" presetID="21" presetClass="entr" presetSubtype="1"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wheel(1)">
                                      <p:cBhvr>
                                        <p:cTn id="13" dur="2000"/>
                                        <p:tgtEl>
                                          <p:spTgt spid="3">
                                            <p:txEl>
                                              <p:pRg st="3" end="3"/>
                                            </p:txEl>
                                          </p:spTgt>
                                        </p:tgtEl>
                                      </p:cBhvr>
                                    </p:animEffect>
                                  </p:childTnLst>
                                </p:cTn>
                              </p:par>
                              <p:par>
                                <p:cTn id="14" presetID="21" presetClass="entr" presetSubtype="1" fill="hold" nodeType="withEffect">
                                  <p:stCondLst>
                                    <p:cond delay="0"/>
                                  </p:stCondLst>
                                  <p:childTnLst>
                                    <p:set>
                                      <p:cBhvr>
                                        <p:cTn id="15" dur="1" fill="hold">
                                          <p:stCondLst>
                                            <p:cond delay="0"/>
                                          </p:stCondLst>
                                        </p:cTn>
                                        <p:tgtEl>
                                          <p:spTgt spid="3">
                                            <p:txEl>
                                              <p:pRg st="4" end="4"/>
                                            </p:txEl>
                                          </p:spTgt>
                                        </p:tgtEl>
                                        <p:attrNameLst>
                                          <p:attrName>style.visibility</p:attrName>
                                        </p:attrNameLst>
                                      </p:cBhvr>
                                      <p:to>
                                        <p:strVal val="visible"/>
                                      </p:to>
                                    </p:set>
                                    <p:animEffect transition="in" filter="wheel(1)">
                                      <p:cBhvr>
                                        <p:cTn id="16" dur="2000"/>
                                        <p:tgtEl>
                                          <p:spTgt spid="3">
                                            <p:txEl>
                                              <p:pRg st="4" end="4"/>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animEffect transition="in" filter="wipe(down)">
                                      <p:cBhvr>
                                        <p:cTn id="21" dur="500"/>
                                        <p:tgtEl>
                                          <p:spTgt spid="3">
                                            <p:txEl>
                                              <p:pRg st="6" end="6"/>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3">
                                            <p:txEl>
                                              <p:pRg st="7" end="7"/>
                                            </p:txEl>
                                          </p:spTgt>
                                        </p:tgtEl>
                                        <p:attrNameLst>
                                          <p:attrName>style.visibility</p:attrName>
                                        </p:attrNameLst>
                                      </p:cBhvr>
                                      <p:to>
                                        <p:strVal val="visible"/>
                                      </p:to>
                                    </p:set>
                                    <p:animEffect transition="in" filter="fade">
                                      <p:cBhvr>
                                        <p:cTn id="26" dur="1000"/>
                                        <p:tgtEl>
                                          <p:spTgt spid="3">
                                            <p:txEl>
                                              <p:pRg st="7" end="7"/>
                                            </p:txEl>
                                          </p:spTgt>
                                        </p:tgtEl>
                                      </p:cBhvr>
                                    </p:animEffect>
                                    <p:anim calcmode="lin" valueType="num">
                                      <p:cBhvr>
                                        <p:cTn id="27"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28"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9AC99E1-6819-3B33-DCEF-20305A4E224A}"/>
              </a:ext>
            </a:extLst>
          </p:cNvPr>
          <p:cNvSpPr>
            <a:spLocks noGrp="1"/>
          </p:cNvSpPr>
          <p:nvPr>
            <p:ph type="sldNum" sz="quarter" idx="12"/>
          </p:nvPr>
        </p:nvSpPr>
        <p:spPr/>
        <p:txBody>
          <a:bodyPr/>
          <a:lstStyle/>
          <a:p>
            <a:fld id="{5ACD0CF0-90CC-9C41-A77B-2776398A8C8B}" type="slidenum">
              <a:rPr lang="en-US" smtClean="0"/>
              <a:pPr/>
              <a:t>19</a:t>
            </a:fld>
            <a:endParaRPr lang="en-US"/>
          </a:p>
        </p:txBody>
      </p:sp>
      <p:sp>
        <p:nvSpPr>
          <p:cNvPr id="5" name="TextBox 4">
            <a:extLst>
              <a:ext uri="{FF2B5EF4-FFF2-40B4-BE49-F238E27FC236}">
                <a16:creationId xmlns:a16="http://schemas.microsoft.com/office/drawing/2014/main" id="{9C025E86-DE2E-1DF7-AEC8-2C6613624052}"/>
              </a:ext>
            </a:extLst>
          </p:cNvPr>
          <p:cNvSpPr txBox="1"/>
          <p:nvPr/>
        </p:nvSpPr>
        <p:spPr>
          <a:xfrm>
            <a:off x="1371600" y="685800"/>
            <a:ext cx="6858000" cy="1077218"/>
          </a:xfrm>
          <a:prstGeom prst="rect">
            <a:avLst/>
          </a:prstGeom>
          <a:noFill/>
        </p:spPr>
        <p:txBody>
          <a:bodyPr wrap="square" rtlCol="0">
            <a:spAutoFit/>
          </a:bodyPr>
          <a:lstStyle/>
          <a:p>
            <a:pPr algn="ctr"/>
            <a:r>
              <a:rPr lang="en-US" sz="3200" dirty="0">
                <a:solidFill>
                  <a:schemeClr val="bg2">
                    <a:lumMod val="25000"/>
                  </a:schemeClr>
                </a:solidFill>
                <a:latin typeface="Times New Roman" panose="02020603050405020304" pitchFamily="18" charset="0"/>
                <a:cs typeface="Times New Roman" panose="02020603050405020304" pitchFamily="18" charset="0"/>
              </a:rPr>
              <a:t>Ok so lots of data and machine learning/AI  but…..</a:t>
            </a:r>
          </a:p>
        </p:txBody>
      </p:sp>
      <p:sp>
        <p:nvSpPr>
          <p:cNvPr id="2" name="TextBox 1">
            <a:extLst>
              <a:ext uri="{FF2B5EF4-FFF2-40B4-BE49-F238E27FC236}">
                <a16:creationId xmlns:a16="http://schemas.microsoft.com/office/drawing/2014/main" id="{F586D6BE-32C3-D6F6-8C4F-C430BBBECD5C}"/>
              </a:ext>
            </a:extLst>
          </p:cNvPr>
          <p:cNvSpPr txBox="1"/>
          <p:nvPr/>
        </p:nvSpPr>
        <p:spPr>
          <a:xfrm>
            <a:off x="3581400" y="2438400"/>
            <a:ext cx="5715000" cy="523220"/>
          </a:xfrm>
          <a:prstGeom prst="rect">
            <a:avLst/>
          </a:prstGeom>
          <a:noFill/>
        </p:spPr>
        <p:txBody>
          <a:bodyPr wrap="square" rtlCol="0">
            <a:spAutoFit/>
          </a:bodyPr>
          <a:lstStyle/>
          <a:p>
            <a:r>
              <a:rPr lang="en-US" sz="2800" dirty="0">
                <a:solidFill>
                  <a:schemeClr val="bg2">
                    <a:lumMod val="25000"/>
                  </a:schemeClr>
                </a:solidFill>
                <a:latin typeface="Times New Roman" panose="02020603050405020304" pitchFamily="18" charset="0"/>
                <a:cs typeface="Times New Roman" panose="02020603050405020304" pitchFamily="18" charset="0"/>
              </a:rPr>
              <a:t>how has the field changed…</a:t>
            </a:r>
            <a:endParaRPr lang="en-US" sz="2800" dirty="0">
              <a:solidFill>
                <a:schemeClr val="bg2">
                  <a:lumMod val="25000"/>
                </a:schemeClr>
              </a:solidFill>
            </a:endParaRPr>
          </a:p>
        </p:txBody>
      </p:sp>
      <p:sp>
        <p:nvSpPr>
          <p:cNvPr id="6" name="TextBox 5">
            <a:extLst>
              <a:ext uri="{FF2B5EF4-FFF2-40B4-BE49-F238E27FC236}">
                <a16:creationId xmlns:a16="http://schemas.microsoft.com/office/drawing/2014/main" id="{D6063FD7-AB0E-A427-A1DD-27418E44E18B}"/>
              </a:ext>
            </a:extLst>
          </p:cNvPr>
          <p:cNvSpPr txBox="1"/>
          <p:nvPr/>
        </p:nvSpPr>
        <p:spPr>
          <a:xfrm>
            <a:off x="5638800" y="3429000"/>
            <a:ext cx="5029200" cy="584775"/>
          </a:xfrm>
          <a:prstGeom prst="rect">
            <a:avLst/>
          </a:prstGeom>
          <a:noFill/>
        </p:spPr>
        <p:txBody>
          <a:bodyPr wrap="square" rtlCol="0">
            <a:spAutoFit/>
          </a:bodyPr>
          <a:lstStyle/>
          <a:p>
            <a:r>
              <a:rPr lang="en-US" sz="3200" dirty="0">
                <a:solidFill>
                  <a:schemeClr val="bg2">
                    <a:lumMod val="25000"/>
                  </a:schemeClr>
                </a:solidFill>
                <a:latin typeface="Times New Roman" panose="02020603050405020304" pitchFamily="18" charset="0"/>
                <a:cs typeface="Times New Roman" panose="02020603050405020304" pitchFamily="18" charset="0"/>
              </a:rPr>
              <a:t>….more importantly why?</a:t>
            </a:r>
          </a:p>
        </p:txBody>
      </p:sp>
    </p:spTree>
    <p:extLst>
      <p:ext uri="{BB962C8B-B14F-4D97-AF65-F5344CB8AC3E}">
        <p14:creationId xmlns:p14="http://schemas.microsoft.com/office/powerpoint/2010/main" val="3763255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6"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wipe(down)">
                                      <p:cBhvr>
                                        <p:cTn id="19" dur="580">
                                          <p:stCondLst>
                                            <p:cond delay="0"/>
                                          </p:stCondLst>
                                        </p:cTn>
                                        <p:tgtEl>
                                          <p:spTgt spid="6"/>
                                        </p:tgtEl>
                                      </p:cBhvr>
                                    </p:animEffect>
                                    <p:anim calcmode="lin" valueType="num">
                                      <p:cBhvr>
                                        <p:cTn id="20" dur="1822"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21" dur="664"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22" dur="664" tmFilter="0, 0; 0.125,0.2665; 0.25,0.4; 0.375,0.465; 0.5,0.5;  0.625,0.535; 0.75,0.6; 0.875,0.7335; 1,1">
                                          <p:stCondLst>
                                            <p:cond delay="664"/>
                                          </p:stCondLst>
                                        </p:cTn>
                                        <p:tgtEl>
                                          <p:spTgt spid="6"/>
                                        </p:tgtEl>
                                        <p:attrNameLst>
                                          <p:attrName>ppt_y</p:attrName>
                                        </p:attrNameLst>
                                      </p:cBhvr>
                                      <p:tavLst>
                                        <p:tav tm="0" fmla="#ppt_y-sin(pi*$)/9">
                                          <p:val>
                                            <p:fltVal val="0"/>
                                          </p:val>
                                        </p:tav>
                                        <p:tav tm="100000">
                                          <p:val>
                                            <p:fltVal val="1"/>
                                          </p:val>
                                        </p:tav>
                                      </p:tavLst>
                                    </p:anim>
                                    <p:anim calcmode="lin" valueType="num">
                                      <p:cBhvr>
                                        <p:cTn id="23" dur="332" tmFilter="0, 0; 0.125,0.2665; 0.25,0.4; 0.375,0.465; 0.5,0.5;  0.625,0.535; 0.75,0.6; 0.875,0.7335; 1,1">
                                          <p:stCondLst>
                                            <p:cond delay="1324"/>
                                          </p:stCondLst>
                                        </p:cTn>
                                        <p:tgtEl>
                                          <p:spTgt spid="6"/>
                                        </p:tgtEl>
                                        <p:attrNameLst>
                                          <p:attrName>ppt_y</p:attrName>
                                        </p:attrNameLst>
                                      </p:cBhvr>
                                      <p:tavLst>
                                        <p:tav tm="0" fmla="#ppt_y-sin(pi*$)/27">
                                          <p:val>
                                            <p:fltVal val="0"/>
                                          </p:val>
                                        </p:tav>
                                        <p:tav tm="100000">
                                          <p:val>
                                            <p:fltVal val="1"/>
                                          </p:val>
                                        </p:tav>
                                      </p:tavLst>
                                    </p:anim>
                                    <p:anim calcmode="lin" valueType="num">
                                      <p:cBhvr>
                                        <p:cTn id="24" dur="164" tmFilter="0, 0; 0.125,0.2665; 0.25,0.4; 0.375,0.465; 0.5,0.5;  0.625,0.535; 0.75,0.6; 0.875,0.7335; 1,1">
                                          <p:stCondLst>
                                            <p:cond delay="1656"/>
                                          </p:stCondLst>
                                        </p:cTn>
                                        <p:tgtEl>
                                          <p:spTgt spid="6"/>
                                        </p:tgtEl>
                                        <p:attrNameLst>
                                          <p:attrName>ppt_y</p:attrName>
                                        </p:attrNameLst>
                                      </p:cBhvr>
                                      <p:tavLst>
                                        <p:tav tm="0" fmla="#ppt_y-sin(pi*$)/81">
                                          <p:val>
                                            <p:fltVal val="0"/>
                                          </p:val>
                                        </p:tav>
                                        <p:tav tm="100000">
                                          <p:val>
                                            <p:fltVal val="1"/>
                                          </p:val>
                                        </p:tav>
                                      </p:tavLst>
                                    </p:anim>
                                    <p:animScale>
                                      <p:cBhvr>
                                        <p:cTn id="25" dur="26">
                                          <p:stCondLst>
                                            <p:cond delay="650"/>
                                          </p:stCondLst>
                                        </p:cTn>
                                        <p:tgtEl>
                                          <p:spTgt spid="6"/>
                                        </p:tgtEl>
                                      </p:cBhvr>
                                      <p:to x="100000" y="60000"/>
                                    </p:animScale>
                                    <p:animScale>
                                      <p:cBhvr>
                                        <p:cTn id="26" dur="166" decel="50000">
                                          <p:stCondLst>
                                            <p:cond delay="676"/>
                                          </p:stCondLst>
                                        </p:cTn>
                                        <p:tgtEl>
                                          <p:spTgt spid="6"/>
                                        </p:tgtEl>
                                      </p:cBhvr>
                                      <p:to x="100000" y="100000"/>
                                    </p:animScale>
                                    <p:animScale>
                                      <p:cBhvr>
                                        <p:cTn id="27" dur="26">
                                          <p:stCondLst>
                                            <p:cond delay="1312"/>
                                          </p:stCondLst>
                                        </p:cTn>
                                        <p:tgtEl>
                                          <p:spTgt spid="6"/>
                                        </p:tgtEl>
                                      </p:cBhvr>
                                      <p:to x="100000" y="80000"/>
                                    </p:animScale>
                                    <p:animScale>
                                      <p:cBhvr>
                                        <p:cTn id="28" dur="166" decel="50000">
                                          <p:stCondLst>
                                            <p:cond delay="1338"/>
                                          </p:stCondLst>
                                        </p:cTn>
                                        <p:tgtEl>
                                          <p:spTgt spid="6"/>
                                        </p:tgtEl>
                                      </p:cBhvr>
                                      <p:to x="100000" y="100000"/>
                                    </p:animScale>
                                    <p:animScale>
                                      <p:cBhvr>
                                        <p:cTn id="29" dur="26">
                                          <p:stCondLst>
                                            <p:cond delay="1642"/>
                                          </p:stCondLst>
                                        </p:cTn>
                                        <p:tgtEl>
                                          <p:spTgt spid="6"/>
                                        </p:tgtEl>
                                      </p:cBhvr>
                                      <p:to x="100000" y="90000"/>
                                    </p:animScale>
                                    <p:animScale>
                                      <p:cBhvr>
                                        <p:cTn id="30" dur="166" decel="50000">
                                          <p:stCondLst>
                                            <p:cond delay="1668"/>
                                          </p:stCondLst>
                                        </p:cTn>
                                        <p:tgtEl>
                                          <p:spTgt spid="6"/>
                                        </p:tgtEl>
                                      </p:cBhvr>
                                      <p:to x="100000" y="100000"/>
                                    </p:animScale>
                                    <p:animScale>
                                      <p:cBhvr>
                                        <p:cTn id="31" dur="26">
                                          <p:stCondLst>
                                            <p:cond delay="1808"/>
                                          </p:stCondLst>
                                        </p:cTn>
                                        <p:tgtEl>
                                          <p:spTgt spid="6"/>
                                        </p:tgtEl>
                                      </p:cBhvr>
                                      <p:to x="100000" y="95000"/>
                                    </p:animScale>
                                    <p:animScale>
                                      <p:cBhvr>
                                        <p:cTn id="32" dur="166" decel="50000">
                                          <p:stCondLst>
                                            <p:cond delay="1834"/>
                                          </p:stCondLst>
                                        </p:cTn>
                                        <p:tgtEl>
                                          <p:spTgt spid="6"/>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 grpId="0"/>
      <p:bldP spid="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EF4969-3BF7-4344-8146-44FF0A692B62}"/>
              </a:ext>
            </a:extLst>
          </p:cNvPr>
          <p:cNvSpPr>
            <a:spLocks noGrp="1"/>
          </p:cNvSpPr>
          <p:nvPr>
            <p:ph type="title"/>
          </p:nvPr>
        </p:nvSpPr>
        <p:spPr>
          <a:xfrm>
            <a:off x="2590800" y="152400"/>
            <a:ext cx="7010400" cy="5410200"/>
          </a:xfrm>
        </p:spPr>
        <p:txBody>
          <a:bodyPr>
            <a:noAutofit/>
          </a:bodyPr>
          <a:lstStyle/>
          <a:p>
            <a:r>
              <a:rPr lang="en-US" sz="1900" dirty="0">
                <a:latin typeface="Times New Roman" panose="02020603050405020304" pitchFamily="18" charset="0"/>
                <a:cs typeface="Times New Roman" panose="02020603050405020304" pitchFamily="18" charset="0"/>
              </a:rPr>
              <a:t>Brian Wright</a:t>
            </a:r>
            <a:br>
              <a:rPr lang="en-US" sz="1900" dirty="0">
                <a:latin typeface="Times New Roman" panose="02020603050405020304" pitchFamily="18" charset="0"/>
                <a:cs typeface="Times New Roman" panose="02020603050405020304" pitchFamily="18" charset="0"/>
              </a:rPr>
            </a:br>
            <a:br>
              <a:rPr lang="en-US" sz="1900" dirty="0">
                <a:latin typeface="Times New Roman" panose="02020603050405020304" pitchFamily="18" charset="0"/>
                <a:cs typeface="Times New Roman" panose="02020603050405020304" pitchFamily="18" charset="0"/>
              </a:rPr>
            </a:br>
            <a:r>
              <a:rPr lang="en-US" sz="1900" dirty="0">
                <a:latin typeface="Times New Roman" panose="02020603050405020304" pitchFamily="18" charset="0"/>
                <a:cs typeface="Times New Roman" panose="02020603050405020304" pitchFamily="18" charset="0"/>
              </a:rPr>
              <a:t>Assistant Professor</a:t>
            </a:r>
            <a:br>
              <a:rPr lang="en-US" sz="1900" dirty="0">
                <a:latin typeface="Times New Roman" panose="02020603050405020304" pitchFamily="18" charset="0"/>
                <a:cs typeface="Times New Roman" panose="02020603050405020304" pitchFamily="18" charset="0"/>
              </a:rPr>
            </a:br>
            <a:r>
              <a:rPr lang="en-US" sz="1900" dirty="0">
                <a:latin typeface="Times New Roman" panose="02020603050405020304" pitchFamily="18" charset="0"/>
                <a:cs typeface="Times New Roman" panose="02020603050405020304" pitchFamily="18" charset="0"/>
              </a:rPr>
              <a:t>Director for Undergrad Programs</a:t>
            </a:r>
            <a:br>
              <a:rPr lang="en-US" sz="1900" dirty="0">
                <a:latin typeface="Times New Roman" panose="02020603050405020304" pitchFamily="18" charset="0"/>
                <a:cs typeface="Times New Roman" panose="02020603050405020304" pitchFamily="18" charset="0"/>
              </a:rPr>
            </a:br>
            <a:r>
              <a:rPr lang="en-US" sz="1900" dirty="0">
                <a:latin typeface="Times New Roman" panose="02020603050405020304" pitchFamily="18" charset="0"/>
                <a:cs typeface="Times New Roman" panose="02020603050405020304" pitchFamily="18" charset="0"/>
              </a:rPr>
              <a:t>University of Virginia</a:t>
            </a:r>
            <a:br>
              <a:rPr lang="en-US" sz="1900" dirty="0">
                <a:latin typeface="Times New Roman" panose="02020603050405020304" pitchFamily="18" charset="0"/>
                <a:cs typeface="Times New Roman" panose="02020603050405020304" pitchFamily="18" charset="0"/>
              </a:rPr>
            </a:br>
            <a:br>
              <a:rPr lang="en-US" sz="1900" dirty="0">
                <a:latin typeface="Times New Roman" panose="02020603050405020304" pitchFamily="18" charset="0"/>
                <a:cs typeface="Times New Roman" panose="02020603050405020304" pitchFamily="18" charset="0"/>
              </a:rPr>
            </a:br>
            <a:r>
              <a:rPr lang="en-US" sz="1900" dirty="0">
                <a:latin typeface="Times New Roman" panose="02020603050405020304" pitchFamily="18" charset="0"/>
                <a:cs typeface="Times New Roman" panose="02020603050405020304" pitchFamily="18" charset="0"/>
              </a:rPr>
              <a:t>PhD: Higher Education Administration</a:t>
            </a:r>
            <a:br>
              <a:rPr lang="en-US" sz="1900" dirty="0">
                <a:latin typeface="Times New Roman" panose="02020603050405020304" pitchFamily="18" charset="0"/>
                <a:cs typeface="Times New Roman" panose="02020603050405020304" pitchFamily="18" charset="0"/>
              </a:rPr>
            </a:br>
            <a:r>
              <a:rPr lang="en-US" sz="1900" dirty="0">
                <a:latin typeface="Times New Roman" panose="02020603050405020304" pitchFamily="18" charset="0"/>
                <a:cs typeface="Times New Roman" panose="02020603050405020304" pitchFamily="18" charset="0"/>
              </a:rPr>
              <a:t>Economics, Public Policy</a:t>
            </a:r>
            <a:br>
              <a:rPr lang="en-US" sz="1900" dirty="0">
                <a:latin typeface="Times New Roman" panose="02020603050405020304" pitchFamily="18" charset="0"/>
                <a:cs typeface="Times New Roman" panose="02020603050405020304" pitchFamily="18" charset="0"/>
              </a:rPr>
            </a:br>
            <a:br>
              <a:rPr lang="en-US" sz="1900" dirty="0">
                <a:latin typeface="Times New Roman" panose="02020603050405020304" pitchFamily="18" charset="0"/>
                <a:cs typeface="Times New Roman" panose="02020603050405020304" pitchFamily="18" charset="0"/>
              </a:rPr>
            </a:br>
            <a:r>
              <a:rPr lang="en-US" sz="1900" dirty="0">
                <a:latin typeface="Times New Roman" panose="02020603050405020304" pitchFamily="18" charset="0"/>
                <a:cs typeface="Times New Roman" panose="02020603050405020304" pitchFamily="18" charset="0"/>
              </a:rPr>
              <a:t>Founded the DS Program at GWU</a:t>
            </a:r>
            <a:br>
              <a:rPr lang="en-US" sz="1900" dirty="0">
                <a:latin typeface="Times New Roman" panose="02020603050405020304" pitchFamily="18" charset="0"/>
                <a:cs typeface="Times New Roman" panose="02020603050405020304" pitchFamily="18" charset="0"/>
              </a:rPr>
            </a:br>
            <a:r>
              <a:rPr lang="en-US" sz="1900" dirty="0">
                <a:latin typeface="Times New Roman" panose="02020603050405020304" pitchFamily="18" charset="0"/>
                <a:cs typeface="Times New Roman" panose="02020603050405020304" pitchFamily="18" charset="0"/>
              </a:rPr>
              <a:t>Founded the DSI at GWU</a:t>
            </a:r>
            <a:br>
              <a:rPr lang="en-US" sz="1900" dirty="0">
                <a:latin typeface="Times New Roman" panose="02020603050405020304" pitchFamily="18" charset="0"/>
                <a:cs typeface="Times New Roman" panose="02020603050405020304" pitchFamily="18" charset="0"/>
              </a:rPr>
            </a:br>
            <a:br>
              <a:rPr lang="en-US" sz="1900" dirty="0">
                <a:latin typeface="Times New Roman" panose="02020603050405020304" pitchFamily="18" charset="0"/>
                <a:cs typeface="Times New Roman" panose="02020603050405020304" pitchFamily="18" charset="0"/>
              </a:rPr>
            </a:br>
            <a:r>
              <a:rPr lang="en-US" sz="1900" dirty="0">
                <a:latin typeface="Times New Roman" panose="02020603050405020304" pitchFamily="18" charset="0"/>
                <a:cs typeface="Times New Roman" panose="02020603050405020304" pitchFamily="18" charset="0"/>
              </a:rPr>
              <a:t>Founded(</a:t>
            </a:r>
            <a:r>
              <a:rPr lang="en-US" sz="1900" dirty="0" err="1">
                <a:latin typeface="Times New Roman" panose="02020603050405020304" pitchFamily="18" charset="0"/>
                <a:cs typeface="Times New Roman" panose="02020603050405020304" pitchFamily="18" charset="0"/>
              </a:rPr>
              <a:t>ing</a:t>
            </a:r>
            <a:r>
              <a:rPr lang="en-US" sz="1900" dirty="0">
                <a:latin typeface="Times New Roman" panose="02020603050405020304" pitchFamily="18" charset="0"/>
                <a:cs typeface="Times New Roman" panose="02020603050405020304" pitchFamily="18" charset="0"/>
              </a:rPr>
              <a:t>) UVA’s Undergraduate Programs</a:t>
            </a:r>
            <a:br>
              <a:rPr lang="en-US" sz="1900" dirty="0">
                <a:latin typeface="Times New Roman" panose="02020603050405020304" pitchFamily="18" charset="0"/>
                <a:cs typeface="Times New Roman" panose="02020603050405020304" pitchFamily="18" charset="0"/>
              </a:rPr>
            </a:br>
            <a:br>
              <a:rPr lang="en-US" sz="1900" dirty="0">
                <a:latin typeface="Times New Roman" panose="02020603050405020304" pitchFamily="18" charset="0"/>
                <a:cs typeface="Times New Roman" panose="02020603050405020304" pitchFamily="18" charset="0"/>
              </a:rPr>
            </a:br>
            <a:r>
              <a:rPr lang="en-US" sz="1900" dirty="0">
                <a:latin typeface="Times New Roman" panose="02020603050405020304" pitchFamily="18" charset="0"/>
                <a:cs typeface="Times New Roman" panose="02020603050405020304" pitchFamily="18" charset="0"/>
              </a:rPr>
              <a:t>Founder of DS Labs </a:t>
            </a:r>
            <a:r>
              <a:rPr lang="en-US" sz="1900" dirty="0" err="1">
                <a:latin typeface="Times New Roman" panose="02020603050405020304" pitchFamily="18" charset="0"/>
                <a:cs typeface="Times New Roman" panose="02020603050405020304" pitchFamily="18" charset="0"/>
              </a:rPr>
              <a:t>llc</a:t>
            </a:r>
            <a:br>
              <a:rPr lang="en-US" sz="1900" dirty="0">
                <a:latin typeface="Times New Roman" panose="02020603050405020304" pitchFamily="18" charset="0"/>
                <a:cs typeface="Times New Roman" panose="02020603050405020304" pitchFamily="18" charset="0"/>
              </a:rPr>
            </a:br>
            <a:r>
              <a:rPr lang="en-US" sz="1900" dirty="0">
                <a:latin typeface="Times New Roman" panose="02020603050405020304" pitchFamily="18" charset="0"/>
                <a:cs typeface="Times New Roman" panose="02020603050405020304" pitchFamily="18" charset="0"/>
              </a:rPr>
              <a:t>Worked in Defense Consulting for 10 years</a:t>
            </a:r>
            <a:br>
              <a:rPr lang="en-US" sz="1900" dirty="0">
                <a:latin typeface="Times New Roman" panose="02020603050405020304" pitchFamily="18" charset="0"/>
                <a:cs typeface="Times New Roman" panose="02020603050405020304" pitchFamily="18" charset="0"/>
              </a:rPr>
            </a:br>
            <a:br>
              <a:rPr lang="en-US" sz="1900" dirty="0">
                <a:latin typeface="Times New Roman" panose="02020603050405020304" pitchFamily="18" charset="0"/>
                <a:cs typeface="Times New Roman" panose="02020603050405020304" pitchFamily="18" charset="0"/>
              </a:rPr>
            </a:br>
            <a:r>
              <a:rPr lang="en-US" sz="1900" dirty="0">
                <a:latin typeface="Times New Roman" panose="02020603050405020304" pitchFamily="18" charset="0"/>
                <a:cs typeface="Times New Roman" panose="02020603050405020304" pitchFamily="18" charset="0"/>
              </a:rPr>
              <a:t>Board Member for DC Data Community – 40k Members</a:t>
            </a:r>
            <a:br>
              <a:rPr lang="en-US" sz="1900" dirty="0">
                <a:latin typeface="Times New Roman" panose="02020603050405020304" pitchFamily="18" charset="0"/>
                <a:cs typeface="Times New Roman" panose="02020603050405020304" pitchFamily="18" charset="0"/>
              </a:rPr>
            </a:br>
            <a:br>
              <a:rPr lang="en-US" sz="1900" dirty="0">
                <a:latin typeface="Times New Roman" panose="02020603050405020304" pitchFamily="18" charset="0"/>
                <a:cs typeface="Times New Roman" panose="02020603050405020304" pitchFamily="18" charset="0"/>
              </a:rPr>
            </a:br>
            <a:endParaRPr lang="en-US" sz="19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7028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924448" y="81956"/>
            <a:ext cx="6759483" cy="954107"/>
          </a:xfrm>
          <a:prstGeom prst="rect">
            <a:avLst/>
          </a:prstGeom>
          <a:noFill/>
        </p:spPr>
        <p:txBody>
          <a:bodyPr wrap="square" rtlCol="0">
            <a:spAutoFit/>
          </a:bodyPr>
          <a:lstStyle/>
          <a:p>
            <a:pPr algn="ctr"/>
            <a:r>
              <a:rPr lang="en-US" sz="2800" b="1" dirty="0">
                <a:solidFill>
                  <a:schemeClr val="bg1"/>
                </a:solidFill>
                <a:latin typeface="Times New Roman" panose="02020603050405020304" pitchFamily="18" charset="0"/>
                <a:cs typeface="Times New Roman" panose="02020603050405020304" pitchFamily="18" charset="0"/>
              </a:rPr>
              <a:t>Machine Learning Bias and Social Science Methods</a:t>
            </a:r>
          </a:p>
        </p:txBody>
      </p:sp>
      <p:sp>
        <p:nvSpPr>
          <p:cNvPr id="5" name="TextBox 4"/>
          <p:cNvSpPr txBox="1"/>
          <p:nvPr/>
        </p:nvSpPr>
        <p:spPr>
          <a:xfrm>
            <a:off x="838200" y="594569"/>
            <a:ext cx="11229975" cy="2554545"/>
          </a:xfrm>
          <a:prstGeom prst="rect">
            <a:avLst/>
          </a:prstGeom>
          <a:noFill/>
        </p:spPr>
        <p:txBody>
          <a:bodyPr wrap="square" rtlCol="0">
            <a:spAutoFit/>
          </a:bodyPr>
          <a:lstStyle/>
          <a:p>
            <a:r>
              <a:rPr lang="en-US" sz="3200" dirty="0">
                <a:solidFill>
                  <a:schemeClr val="bg2">
                    <a:lumMod val="25000"/>
                  </a:schemeClr>
                </a:solidFill>
                <a:latin typeface="Times New Roman" panose="02020603050405020304" pitchFamily="18" charset="0"/>
                <a:cs typeface="Times New Roman" panose="02020603050405020304" pitchFamily="18" charset="0"/>
              </a:rPr>
              <a:t>YouTube Case Study</a:t>
            </a:r>
            <a:endParaRPr lang="en-US" sz="2800" dirty="0">
              <a:solidFill>
                <a:schemeClr val="bg2">
                  <a:lumMod val="25000"/>
                </a:schemeClr>
              </a:solidFill>
              <a:latin typeface="Times New Roman" panose="02020603050405020304" pitchFamily="18" charset="0"/>
              <a:cs typeface="Times New Roman" panose="02020603050405020304" pitchFamily="18" charset="0"/>
            </a:endParaRPr>
          </a:p>
          <a:p>
            <a:pPr marL="457200" indent="-457200">
              <a:buFont typeface="Wingdings" panose="05000000000000000000" pitchFamily="2" charset="2"/>
              <a:buChar char="Ø"/>
            </a:pPr>
            <a:r>
              <a:rPr lang="en-US" sz="3200" dirty="0">
                <a:solidFill>
                  <a:schemeClr val="bg2">
                    <a:lumMod val="25000"/>
                  </a:schemeClr>
                </a:solidFill>
                <a:latin typeface="Times New Roman" panose="02020603050405020304" pitchFamily="18" charset="0"/>
                <a:cs typeface="Times New Roman" panose="02020603050405020304" pitchFamily="18" charset="0"/>
              </a:rPr>
              <a:t>In 2021 YouTube crossed a milestone on hours watched per day….guess?</a:t>
            </a:r>
          </a:p>
          <a:p>
            <a:pPr marL="457200" indent="-457200">
              <a:buFont typeface="Wingdings" panose="05000000000000000000" pitchFamily="2" charset="2"/>
              <a:buChar char="Ø"/>
            </a:pPr>
            <a:r>
              <a:rPr lang="en-US" sz="3200" dirty="0">
                <a:solidFill>
                  <a:schemeClr val="bg2">
                    <a:lumMod val="25000"/>
                  </a:schemeClr>
                </a:solidFill>
                <a:latin typeface="Times New Roman" panose="02020603050405020304" pitchFamily="18" charset="0"/>
                <a:cs typeface="Times New Roman" panose="02020603050405020304" pitchFamily="18" charset="0"/>
              </a:rPr>
              <a:t>~1 billion! </a:t>
            </a:r>
          </a:p>
          <a:p>
            <a:pPr marL="457200" indent="-457200">
              <a:buFont typeface="Wingdings" panose="05000000000000000000" pitchFamily="2" charset="2"/>
              <a:buChar char="Ø"/>
            </a:pPr>
            <a:r>
              <a:rPr lang="en-US" sz="3200" dirty="0">
                <a:solidFill>
                  <a:schemeClr val="bg2">
                    <a:lumMod val="25000"/>
                  </a:schemeClr>
                </a:solidFill>
                <a:latin typeface="Times New Roman" panose="02020603050405020304" pitchFamily="18" charset="0"/>
                <a:cs typeface="Times New Roman" panose="02020603050405020304" pitchFamily="18" charset="0"/>
              </a:rPr>
              <a:t>Equivalent to ~137,000 years, every day!</a:t>
            </a:r>
          </a:p>
        </p:txBody>
      </p:sp>
    </p:spTree>
    <p:extLst>
      <p:ext uri="{BB962C8B-B14F-4D97-AF65-F5344CB8AC3E}">
        <p14:creationId xmlns:p14="http://schemas.microsoft.com/office/powerpoint/2010/main" val="4040918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anim calcmode="lin" valueType="num">
                                      <p:cBhvr>
                                        <p:cTn id="7" dur="1000" fill="hold"/>
                                        <p:tgtEl>
                                          <p:spTgt spid="5">
                                            <p:txEl>
                                              <p:pRg st="2" end="2"/>
                                            </p:txEl>
                                          </p:spTgt>
                                        </p:tgtEl>
                                        <p:attrNameLst>
                                          <p:attrName>ppt_w</p:attrName>
                                        </p:attrNameLst>
                                      </p:cBhvr>
                                      <p:tavLst>
                                        <p:tav tm="0">
                                          <p:val>
                                            <p:fltVal val="0"/>
                                          </p:val>
                                        </p:tav>
                                        <p:tav tm="100000">
                                          <p:val>
                                            <p:strVal val="#ppt_w"/>
                                          </p:val>
                                        </p:tav>
                                      </p:tavLst>
                                    </p:anim>
                                    <p:anim calcmode="lin" valueType="num">
                                      <p:cBhvr>
                                        <p:cTn id="8" dur="1000" fill="hold"/>
                                        <p:tgtEl>
                                          <p:spTgt spid="5">
                                            <p:txEl>
                                              <p:pRg st="2" end="2"/>
                                            </p:txEl>
                                          </p:spTgt>
                                        </p:tgtEl>
                                        <p:attrNameLst>
                                          <p:attrName>ppt_h</p:attrName>
                                        </p:attrNameLst>
                                      </p:cBhvr>
                                      <p:tavLst>
                                        <p:tav tm="0">
                                          <p:val>
                                            <p:fltVal val="0"/>
                                          </p:val>
                                        </p:tav>
                                        <p:tav tm="100000">
                                          <p:val>
                                            <p:strVal val="#ppt_h"/>
                                          </p:val>
                                        </p:tav>
                                      </p:tavLst>
                                    </p:anim>
                                    <p:anim calcmode="lin" valueType="num">
                                      <p:cBhvr>
                                        <p:cTn id="9" dur="1000" fill="hold"/>
                                        <p:tgtEl>
                                          <p:spTgt spid="5">
                                            <p:txEl>
                                              <p:pRg st="2" end="2"/>
                                            </p:txEl>
                                          </p:spTgt>
                                        </p:tgtEl>
                                        <p:attrNameLst>
                                          <p:attrName>style.rotation</p:attrName>
                                        </p:attrNameLst>
                                      </p:cBhvr>
                                      <p:tavLst>
                                        <p:tav tm="0">
                                          <p:val>
                                            <p:fltVal val="90"/>
                                          </p:val>
                                        </p:tav>
                                        <p:tav tm="100000">
                                          <p:val>
                                            <p:fltVal val="0"/>
                                          </p:val>
                                        </p:tav>
                                      </p:tavLst>
                                    </p:anim>
                                    <p:animEffect transition="in" filter="fade">
                                      <p:cBhvr>
                                        <p:cTn id="10" dur="1000"/>
                                        <p:tgtEl>
                                          <p:spTgt spid="5">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anim calcmode="lin" valueType="num">
                                      <p:cBhvr>
                                        <p:cTn id="15" dur="1000" fill="hold"/>
                                        <p:tgtEl>
                                          <p:spTgt spid="5">
                                            <p:txEl>
                                              <p:pRg st="3" end="3"/>
                                            </p:txEl>
                                          </p:spTgt>
                                        </p:tgtEl>
                                        <p:attrNameLst>
                                          <p:attrName>ppt_w</p:attrName>
                                        </p:attrNameLst>
                                      </p:cBhvr>
                                      <p:tavLst>
                                        <p:tav tm="0">
                                          <p:val>
                                            <p:fltVal val="0"/>
                                          </p:val>
                                        </p:tav>
                                        <p:tav tm="100000">
                                          <p:val>
                                            <p:strVal val="#ppt_w"/>
                                          </p:val>
                                        </p:tav>
                                      </p:tavLst>
                                    </p:anim>
                                    <p:anim calcmode="lin" valueType="num">
                                      <p:cBhvr>
                                        <p:cTn id="16" dur="1000" fill="hold"/>
                                        <p:tgtEl>
                                          <p:spTgt spid="5">
                                            <p:txEl>
                                              <p:pRg st="3" end="3"/>
                                            </p:txEl>
                                          </p:spTgt>
                                        </p:tgtEl>
                                        <p:attrNameLst>
                                          <p:attrName>ppt_h</p:attrName>
                                        </p:attrNameLst>
                                      </p:cBhvr>
                                      <p:tavLst>
                                        <p:tav tm="0">
                                          <p:val>
                                            <p:fltVal val="0"/>
                                          </p:val>
                                        </p:tav>
                                        <p:tav tm="100000">
                                          <p:val>
                                            <p:strVal val="#ppt_h"/>
                                          </p:val>
                                        </p:tav>
                                      </p:tavLst>
                                    </p:anim>
                                    <p:anim calcmode="lin" valueType="num">
                                      <p:cBhvr>
                                        <p:cTn id="17" dur="1000" fill="hold"/>
                                        <p:tgtEl>
                                          <p:spTgt spid="5">
                                            <p:txEl>
                                              <p:pRg st="3" end="3"/>
                                            </p:txEl>
                                          </p:spTgt>
                                        </p:tgtEl>
                                        <p:attrNameLst>
                                          <p:attrName>style.rotation</p:attrName>
                                        </p:attrNameLst>
                                      </p:cBhvr>
                                      <p:tavLst>
                                        <p:tav tm="0">
                                          <p:val>
                                            <p:fltVal val="90"/>
                                          </p:val>
                                        </p:tav>
                                        <p:tav tm="100000">
                                          <p:val>
                                            <p:fltVal val="0"/>
                                          </p:val>
                                        </p:tav>
                                      </p:tavLst>
                                    </p:anim>
                                    <p:animEffect transition="in" filter="fade">
                                      <p:cBhvr>
                                        <p:cTn id="18" dur="10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924448" y="81956"/>
            <a:ext cx="6759483" cy="954107"/>
          </a:xfrm>
          <a:prstGeom prst="rect">
            <a:avLst/>
          </a:prstGeom>
          <a:noFill/>
        </p:spPr>
        <p:txBody>
          <a:bodyPr wrap="square" rtlCol="0">
            <a:spAutoFit/>
          </a:bodyPr>
          <a:lstStyle/>
          <a:p>
            <a:pPr algn="ctr"/>
            <a:r>
              <a:rPr lang="en-US" sz="2800" b="1" dirty="0">
                <a:solidFill>
                  <a:schemeClr val="bg1"/>
                </a:solidFill>
                <a:latin typeface="Times New Roman" panose="02020603050405020304" pitchFamily="18" charset="0"/>
                <a:cs typeface="Times New Roman" panose="02020603050405020304" pitchFamily="18" charset="0"/>
              </a:rPr>
              <a:t>Machine Learning Bias and Social Science Methods</a:t>
            </a:r>
          </a:p>
        </p:txBody>
      </p:sp>
      <p:sp>
        <p:nvSpPr>
          <p:cNvPr id="5" name="TextBox 4"/>
          <p:cNvSpPr txBox="1"/>
          <p:nvPr/>
        </p:nvSpPr>
        <p:spPr>
          <a:xfrm>
            <a:off x="381000" y="304800"/>
            <a:ext cx="11229975" cy="5447645"/>
          </a:xfrm>
          <a:prstGeom prst="rect">
            <a:avLst/>
          </a:prstGeom>
          <a:noFill/>
        </p:spPr>
        <p:txBody>
          <a:bodyPr wrap="square" rtlCol="0">
            <a:spAutoFit/>
          </a:bodyPr>
          <a:lstStyle/>
          <a:p>
            <a:r>
              <a:rPr lang="en-US" sz="3200" dirty="0">
                <a:solidFill>
                  <a:schemeClr val="bg2">
                    <a:lumMod val="25000"/>
                  </a:schemeClr>
                </a:solidFill>
                <a:latin typeface="Times New Roman" panose="02020603050405020304" pitchFamily="18" charset="0"/>
                <a:cs typeface="Times New Roman" panose="02020603050405020304" pitchFamily="18" charset="0"/>
              </a:rPr>
              <a:t>YouTube</a:t>
            </a:r>
          </a:p>
          <a:p>
            <a:endParaRPr lang="en-US" sz="2800" dirty="0">
              <a:solidFill>
                <a:schemeClr val="bg2">
                  <a:lumMod val="25000"/>
                </a:schemeClr>
              </a:solidFill>
              <a:latin typeface="Times New Roman" panose="02020603050405020304" pitchFamily="18" charset="0"/>
              <a:cs typeface="Times New Roman" panose="02020603050405020304" pitchFamily="18" charset="0"/>
            </a:endParaRPr>
          </a:p>
          <a:p>
            <a:pPr marL="457200" indent="-457200">
              <a:buFont typeface="Wingdings" panose="05000000000000000000" pitchFamily="2" charset="2"/>
              <a:buChar char="Ø"/>
            </a:pPr>
            <a:r>
              <a:rPr lang="en-US" sz="3200" dirty="0">
                <a:solidFill>
                  <a:schemeClr val="bg2">
                    <a:lumMod val="25000"/>
                  </a:schemeClr>
                </a:solidFill>
                <a:latin typeface="Times New Roman" panose="02020603050405020304" pitchFamily="18" charset="0"/>
                <a:cs typeface="Times New Roman" panose="02020603050405020304" pitchFamily="18" charset="0"/>
              </a:rPr>
              <a:t>Around 2011-12 switched their model to hours watched from clicks</a:t>
            </a:r>
          </a:p>
          <a:p>
            <a:pPr marL="457200" indent="-457200">
              <a:buFont typeface="Wingdings" panose="05000000000000000000" pitchFamily="2" charset="2"/>
              <a:buChar char="Ø"/>
            </a:pPr>
            <a:r>
              <a:rPr lang="en-US" sz="3200" dirty="0">
                <a:solidFill>
                  <a:schemeClr val="bg2">
                    <a:lumMod val="25000"/>
                  </a:schemeClr>
                </a:solidFill>
                <a:latin typeface="Times New Roman" panose="02020603050405020304" pitchFamily="18" charset="0"/>
                <a:cs typeface="Times New Roman" panose="02020603050405020304" pitchFamily="18" charset="0"/>
              </a:rPr>
              <a:t>Brought in Google Brain to train the Deep Neural Network to make the video recommendations </a:t>
            </a:r>
          </a:p>
          <a:p>
            <a:pPr marL="457200" indent="-457200">
              <a:buFont typeface="Wingdings" panose="05000000000000000000" pitchFamily="2" charset="2"/>
              <a:buChar char="Ø"/>
            </a:pPr>
            <a:r>
              <a:rPr lang="en-US" sz="3200" dirty="0">
                <a:solidFill>
                  <a:schemeClr val="bg2">
                    <a:lumMod val="25000"/>
                  </a:schemeClr>
                </a:solidFill>
                <a:latin typeface="Times New Roman" panose="02020603050405020304" pitchFamily="18" charset="0"/>
                <a:cs typeface="Times New Roman" panose="02020603050405020304" pitchFamily="18" charset="0"/>
              </a:rPr>
              <a:t>Similar videos got recommended…but often that resulted in gradually getting more and more extreme content, regardless of the topic and a lack of diversity of topics…jogger to ultra marathon or politically leaning to extremist </a:t>
            </a:r>
          </a:p>
          <a:p>
            <a:pPr marL="457200" indent="-457200">
              <a:buFont typeface="Wingdings" panose="05000000000000000000" pitchFamily="2" charset="2"/>
              <a:buChar char="Ø"/>
            </a:pPr>
            <a:r>
              <a:rPr lang="en-US" sz="3200" dirty="0">
                <a:solidFill>
                  <a:schemeClr val="bg2">
                    <a:lumMod val="25000"/>
                  </a:schemeClr>
                </a:solidFill>
                <a:latin typeface="Times New Roman" panose="02020603050405020304" pitchFamily="18" charset="0"/>
                <a:cs typeface="Times New Roman" panose="02020603050405020304" pitchFamily="18" charset="0"/>
              </a:rPr>
              <a:t>Why?   </a:t>
            </a:r>
          </a:p>
        </p:txBody>
      </p:sp>
    </p:spTree>
    <p:extLst>
      <p:ext uri="{BB962C8B-B14F-4D97-AF65-F5344CB8AC3E}">
        <p14:creationId xmlns:p14="http://schemas.microsoft.com/office/powerpoint/2010/main" val="3500946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animEffect transition="in" filter="fade">
                                      <p:cBhvr>
                                        <p:cTn id="7" dur="1000"/>
                                        <p:tgtEl>
                                          <p:spTgt spid="5">
                                            <p:txEl>
                                              <p:pRg st="2" end="2"/>
                                            </p:txEl>
                                          </p:spTgt>
                                        </p:tgtEl>
                                      </p:cBhvr>
                                    </p:animEffect>
                                    <p:anim calcmode="lin" valueType="num">
                                      <p:cBhvr>
                                        <p:cTn id="8" dur="1000" fill="hold"/>
                                        <p:tgtEl>
                                          <p:spTgt spid="5">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5">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
                                            <p:txEl>
                                              <p:pRg st="3" end="3"/>
                                            </p:txEl>
                                          </p:spTgt>
                                        </p:tgtEl>
                                        <p:attrNameLst>
                                          <p:attrName>style.visibility</p:attrName>
                                        </p:attrNameLst>
                                      </p:cBhvr>
                                      <p:to>
                                        <p:strVal val="visible"/>
                                      </p:to>
                                    </p:set>
                                    <p:animEffect transition="in" filter="fade">
                                      <p:cBhvr>
                                        <p:cTn id="14" dur="1000"/>
                                        <p:tgtEl>
                                          <p:spTgt spid="5">
                                            <p:txEl>
                                              <p:pRg st="3" end="3"/>
                                            </p:txEl>
                                          </p:spTgt>
                                        </p:tgtEl>
                                      </p:cBhvr>
                                    </p:animEffect>
                                    <p:anim calcmode="lin" valueType="num">
                                      <p:cBhvr>
                                        <p:cTn id="15" dur="1000" fill="hold"/>
                                        <p:tgtEl>
                                          <p:spTgt spid="5">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5">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5">
                                            <p:txEl>
                                              <p:pRg st="4" end="4"/>
                                            </p:txEl>
                                          </p:spTgt>
                                        </p:tgtEl>
                                        <p:attrNameLst>
                                          <p:attrName>style.visibility</p:attrName>
                                        </p:attrNameLst>
                                      </p:cBhvr>
                                      <p:to>
                                        <p:strVal val="visible"/>
                                      </p:to>
                                    </p:set>
                                    <p:animEffect transition="in" filter="fade">
                                      <p:cBhvr>
                                        <p:cTn id="21" dur="1000"/>
                                        <p:tgtEl>
                                          <p:spTgt spid="5">
                                            <p:txEl>
                                              <p:pRg st="4" end="4"/>
                                            </p:txEl>
                                          </p:spTgt>
                                        </p:tgtEl>
                                      </p:cBhvr>
                                    </p:animEffect>
                                    <p:anim calcmode="lin" valueType="num">
                                      <p:cBhvr>
                                        <p:cTn id="22" dur="1000" fill="hold"/>
                                        <p:tgtEl>
                                          <p:spTgt spid="5">
                                            <p:txEl>
                                              <p:pRg st="4" end="4"/>
                                            </p:txEl>
                                          </p:spTgt>
                                        </p:tgtEl>
                                        <p:attrNameLst>
                                          <p:attrName>ppt_x</p:attrName>
                                        </p:attrNameLst>
                                      </p:cBhvr>
                                      <p:tavLst>
                                        <p:tav tm="0">
                                          <p:val>
                                            <p:strVal val="#ppt_x"/>
                                          </p:val>
                                        </p:tav>
                                        <p:tav tm="100000">
                                          <p:val>
                                            <p:strVal val="#ppt_x"/>
                                          </p:val>
                                        </p:tav>
                                      </p:tavLst>
                                    </p:anim>
                                    <p:anim calcmode="lin" valueType="num">
                                      <p:cBhvr>
                                        <p:cTn id="23" dur="1000" fill="hold"/>
                                        <p:tgtEl>
                                          <p:spTgt spid="5">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5">
                                            <p:txEl>
                                              <p:pRg st="5" end="5"/>
                                            </p:txEl>
                                          </p:spTgt>
                                        </p:tgtEl>
                                        <p:attrNameLst>
                                          <p:attrName>style.visibility</p:attrName>
                                        </p:attrNameLst>
                                      </p:cBhvr>
                                      <p:to>
                                        <p:strVal val="visible"/>
                                      </p:to>
                                    </p:set>
                                    <p:animEffect transition="in" filter="fade">
                                      <p:cBhvr>
                                        <p:cTn id="28" dur="1000"/>
                                        <p:tgtEl>
                                          <p:spTgt spid="5">
                                            <p:txEl>
                                              <p:pRg st="5" end="5"/>
                                            </p:txEl>
                                          </p:spTgt>
                                        </p:tgtEl>
                                      </p:cBhvr>
                                    </p:animEffect>
                                    <p:anim calcmode="lin" valueType="num">
                                      <p:cBhvr>
                                        <p:cTn id="29" dur="1000" fill="hold"/>
                                        <p:tgtEl>
                                          <p:spTgt spid="5">
                                            <p:txEl>
                                              <p:pRg st="5" end="5"/>
                                            </p:txEl>
                                          </p:spTgt>
                                        </p:tgtEl>
                                        <p:attrNameLst>
                                          <p:attrName>ppt_x</p:attrName>
                                        </p:attrNameLst>
                                      </p:cBhvr>
                                      <p:tavLst>
                                        <p:tav tm="0">
                                          <p:val>
                                            <p:strVal val="#ppt_x"/>
                                          </p:val>
                                        </p:tav>
                                        <p:tav tm="100000">
                                          <p:val>
                                            <p:strVal val="#ppt_x"/>
                                          </p:val>
                                        </p:tav>
                                      </p:tavLst>
                                    </p:anim>
                                    <p:anim calcmode="lin" valueType="num">
                                      <p:cBhvr>
                                        <p:cTn id="30" dur="1000" fill="hold"/>
                                        <p:tgtEl>
                                          <p:spTgt spid="5">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924448" y="81956"/>
            <a:ext cx="6759483" cy="954107"/>
          </a:xfrm>
          <a:prstGeom prst="rect">
            <a:avLst/>
          </a:prstGeom>
          <a:noFill/>
        </p:spPr>
        <p:txBody>
          <a:bodyPr wrap="square" rtlCol="0">
            <a:spAutoFit/>
          </a:bodyPr>
          <a:lstStyle/>
          <a:p>
            <a:pPr algn="ctr"/>
            <a:r>
              <a:rPr lang="en-US" sz="2800" b="1" dirty="0">
                <a:solidFill>
                  <a:schemeClr val="bg1"/>
                </a:solidFill>
                <a:latin typeface="Times New Roman" panose="02020603050405020304" pitchFamily="18" charset="0"/>
                <a:cs typeface="Times New Roman" panose="02020603050405020304" pitchFamily="18" charset="0"/>
              </a:rPr>
              <a:t>Machine Learning Bias and Social Science Methods</a:t>
            </a:r>
          </a:p>
        </p:txBody>
      </p:sp>
      <p:sp>
        <p:nvSpPr>
          <p:cNvPr id="5" name="TextBox 4"/>
          <p:cNvSpPr txBox="1"/>
          <p:nvPr/>
        </p:nvSpPr>
        <p:spPr>
          <a:xfrm>
            <a:off x="304800" y="251233"/>
            <a:ext cx="11229975" cy="6494085"/>
          </a:xfrm>
          <a:prstGeom prst="rect">
            <a:avLst/>
          </a:prstGeom>
          <a:noFill/>
        </p:spPr>
        <p:txBody>
          <a:bodyPr wrap="square" rtlCol="0">
            <a:spAutoFit/>
          </a:bodyPr>
          <a:lstStyle/>
          <a:p>
            <a:pPr marL="457200" indent="-457200">
              <a:buFont typeface="Wingdings" panose="05000000000000000000" pitchFamily="2" charset="2"/>
              <a:buChar char="Ø"/>
            </a:pPr>
            <a:r>
              <a:rPr lang="en-US" sz="3200" dirty="0">
                <a:solidFill>
                  <a:schemeClr val="bg2">
                    <a:lumMod val="25000"/>
                  </a:schemeClr>
                </a:solidFill>
                <a:latin typeface="Times New Roman" panose="02020603050405020304" pitchFamily="18" charset="0"/>
                <a:cs typeface="Times New Roman" panose="02020603050405020304" pitchFamily="18" charset="0"/>
              </a:rPr>
              <a:t>Machine Learning detected the pattern and optimized for it, its that simple.</a:t>
            </a:r>
          </a:p>
          <a:p>
            <a:endParaRPr lang="en-US" sz="3200" dirty="0">
              <a:solidFill>
                <a:schemeClr val="bg2">
                  <a:lumMod val="25000"/>
                </a:schemeClr>
              </a:solidFill>
              <a:latin typeface="Times New Roman" panose="02020603050405020304" pitchFamily="18" charset="0"/>
              <a:cs typeface="Times New Roman" panose="02020603050405020304" pitchFamily="18" charset="0"/>
            </a:endParaRPr>
          </a:p>
          <a:p>
            <a:pPr marL="457200" indent="-457200">
              <a:buFont typeface="Wingdings" panose="05000000000000000000" pitchFamily="2" charset="2"/>
              <a:buChar char="Ø"/>
            </a:pPr>
            <a:endParaRPr lang="en-US" sz="3200" dirty="0">
              <a:solidFill>
                <a:schemeClr val="bg2">
                  <a:lumMod val="25000"/>
                </a:schemeClr>
              </a:solidFill>
              <a:latin typeface="Times New Roman" panose="02020603050405020304" pitchFamily="18" charset="0"/>
              <a:cs typeface="Times New Roman" panose="02020603050405020304" pitchFamily="18" charset="0"/>
            </a:endParaRPr>
          </a:p>
          <a:p>
            <a:pPr marL="457200" indent="-457200">
              <a:buFont typeface="Wingdings" panose="05000000000000000000" pitchFamily="2" charset="2"/>
              <a:buChar char="Ø"/>
            </a:pPr>
            <a:endParaRPr lang="en-US" sz="3200" dirty="0">
              <a:solidFill>
                <a:schemeClr val="bg2">
                  <a:lumMod val="25000"/>
                </a:schemeClr>
              </a:solidFill>
              <a:latin typeface="Times New Roman" panose="02020603050405020304" pitchFamily="18" charset="0"/>
              <a:cs typeface="Times New Roman" panose="02020603050405020304" pitchFamily="18" charset="0"/>
            </a:endParaRPr>
          </a:p>
          <a:p>
            <a:pPr marL="457200" indent="-457200">
              <a:buFont typeface="Wingdings" panose="05000000000000000000" pitchFamily="2" charset="2"/>
              <a:buChar char="Ø"/>
            </a:pPr>
            <a:endParaRPr lang="en-US" sz="3200" dirty="0">
              <a:solidFill>
                <a:schemeClr val="bg2">
                  <a:lumMod val="25000"/>
                </a:schemeClr>
              </a:solidFill>
              <a:latin typeface="Times New Roman" panose="02020603050405020304" pitchFamily="18" charset="0"/>
              <a:cs typeface="Times New Roman" panose="02020603050405020304" pitchFamily="18" charset="0"/>
            </a:endParaRPr>
          </a:p>
          <a:p>
            <a:pPr marL="457200" indent="-457200">
              <a:buFont typeface="Wingdings" panose="05000000000000000000" pitchFamily="2" charset="2"/>
              <a:buChar char="Ø"/>
            </a:pPr>
            <a:endParaRPr lang="en-US" sz="3200" dirty="0">
              <a:solidFill>
                <a:schemeClr val="bg2">
                  <a:lumMod val="25000"/>
                </a:schemeClr>
              </a:solidFill>
              <a:latin typeface="Times New Roman" panose="02020603050405020304" pitchFamily="18" charset="0"/>
              <a:cs typeface="Times New Roman" panose="02020603050405020304" pitchFamily="18" charset="0"/>
            </a:endParaRPr>
          </a:p>
          <a:p>
            <a:pPr marL="457200" indent="-457200">
              <a:buFont typeface="Wingdings" panose="05000000000000000000" pitchFamily="2" charset="2"/>
              <a:buChar char="Ø"/>
            </a:pPr>
            <a:endParaRPr lang="en-US" sz="3200" dirty="0">
              <a:solidFill>
                <a:schemeClr val="bg2">
                  <a:lumMod val="25000"/>
                </a:schemeClr>
              </a:solidFill>
              <a:latin typeface="Times New Roman" panose="02020603050405020304" pitchFamily="18" charset="0"/>
              <a:cs typeface="Times New Roman" panose="02020603050405020304" pitchFamily="18" charset="0"/>
            </a:endParaRPr>
          </a:p>
          <a:p>
            <a:endParaRPr lang="en-US" sz="3200" dirty="0">
              <a:solidFill>
                <a:schemeClr val="bg2">
                  <a:lumMod val="25000"/>
                </a:schemeClr>
              </a:solidFill>
              <a:latin typeface="Times New Roman" panose="02020603050405020304" pitchFamily="18" charset="0"/>
              <a:cs typeface="Times New Roman" panose="02020603050405020304" pitchFamily="18" charset="0"/>
            </a:endParaRPr>
          </a:p>
          <a:p>
            <a:endParaRPr lang="en-US" sz="3200" dirty="0">
              <a:solidFill>
                <a:schemeClr val="bg2">
                  <a:lumMod val="25000"/>
                </a:schemeClr>
              </a:solidFill>
              <a:latin typeface="Times New Roman" panose="02020603050405020304" pitchFamily="18" charset="0"/>
              <a:cs typeface="Times New Roman" panose="02020603050405020304" pitchFamily="18" charset="0"/>
            </a:endParaRPr>
          </a:p>
          <a:p>
            <a:endParaRPr lang="en-US" sz="3200" dirty="0">
              <a:solidFill>
                <a:schemeClr val="bg2">
                  <a:lumMod val="25000"/>
                </a:schemeClr>
              </a:solidFill>
              <a:latin typeface="Times New Roman" panose="02020603050405020304" pitchFamily="18" charset="0"/>
              <a:cs typeface="Times New Roman" panose="02020603050405020304" pitchFamily="18" charset="0"/>
            </a:endParaRPr>
          </a:p>
          <a:p>
            <a:pPr marL="457200" indent="-457200">
              <a:buFont typeface="Wingdings" panose="05000000000000000000" pitchFamily="2" charset="2"/>
              <a:buChar char="Ø"/>
            </a:pPr>
            <a:r>
              <a:rPr lang="en-US" sz="3200" dirty="0">
                <a:solidFill>
                  <a:schemeClr val="bg2">
                    <a:lumMod val="25000"/>
                  </a:schemeClr>
                </a:solidFill>
                <a:latin typeface="Times New Roman" panose="02020603050405020304" pitchFamily="18" charset="0"/>
                <a:cs typeface="Times New Roman" panose="02020603050405020304" pitchFamily="18" charset="0"/>
              </a:rPr>
              <a:t>Also, a perfect feeder system to how our brains interact information…</a:t>
            </a:r>
          </a:p>
        </p:txBody>
      </p:sp>
      <p:pic>
        <p:nvPicPr>
          <p:cNvPr id="10" name="Picture 9" descr="Diagram&#10;&#10;Description automatically generated">
            <a:extLst>
              <a:ext uri="{FF2B5EF4-FFF2-40B4-BE49-F238E27FC236}">
                <a16:creationId xmlns:a16="http://schemas.microsoft.com/office/drawing/2014/main" id="{5AA4782C-62FE-CC9E-D9B4-335970A919A0}"/>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3581400" y="685800"/>
            <a:ext cx="5692783" cy="5094175"/>
          </a:xfrm>
          <a:prstGeom prst="rect">
            <a:avLst/>
          </a:prstGeom>
        </p:spPr>
      </p:pic>
    </p:spTree>
    <p:extLst>
      <p:ext uri="{BB962C8B-B14F-4D97-AF65-F5344CB8AC3E}">
        <p14:creationId xmlns:p14="http://schemas.microsoft.com/office/powerpoint/2010/main" val="292126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heel(1)">
                                      <p:cBhvr>
                                        <p:cTn id="7" dur="20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5">
                                            <p:txEl>
                                              <p:pRg st="10" end="10"/>
                                            </p:txEl>
                                          </p:spTgt>
                                        </p:tgtEl>
                                        <p:attrNameLst>
                                          <p:attrName>style.visibility</p:attrName>
                                        </p:attrNameLst>
                                      </p:cBhvr>
                                      <p:to>
                                        <p:strVal val="visible"/>
                                      </p:to>
                                    </p:set>
                                    <p:animEffect transition="in" filter="fade">
                                      <p:cBhvr>
                                        <p:cTn id="12" dur="1000"/>
                                        <p:tgtEl>
                                          <p:spTgt spid="5">
                                            <p:txEl>
                                              <p:pRg st="10" end="10"/>
                                            </p:txEl>
                                          </p:spTgt>
                                        </p:tgtEl>
                                      </p:cBhvr>
                                    </p:animEffect>
                                    <p:anim calcmode="lin" valueType="num">
                                      <p:cBhvr>
                                        <p:cTn id="13" dur="1000" fill="hold"/>
                                        <p:tgtEl>
                                          <p:spTgt spid="5">
                                            <p:txEl>
                                              <p:pRg st="10" end="10"/>
                                            </p:txEl>
                                          </p:spTgt>
                                        </p:tgtEl>
                                        <p:attrNameLst>
                                          <p:attrName>ppt_x</p:attrName>
                                        </p:attrNameLst>
                                      </p:cBhvr>
                                      <p:tavLst>
                                        <p:tav tm="0">
                                          <p:val>
                                            <p:strVal val="#ppt_x"/>
                                          </p:val>
                                        </p:tav>
                                        <p:tav tm="100000">
                                          <p:val>
                                            <p:strVal val="#ppt_x"/>
                                          </p:val>
                                        </p:tav>
                                      </p:tavLst>
                                    </p:anim>
                                    <p:anim calcmode="lin" valueType="num">
                                      <p:cBhvr>
                                        <p:cTn id="14" dur="1000" fill="hold"/>
                                        <p:tgtEl>
                                          <p:spTgt spid="5">
                                            <p:txEl>
                                              <p:pRg st="10" end="1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3BDA5B3-EC2A-069B-0CF0-068FE6B49CDA}"/>
              </a:ext>
            </a:extLst>
          </p:cNvPr>
          <p:cNvSpPr txBox="1"/>
          <p:nvPr/>
        </p:nvSpPr>
        <p:spPr>
          <a:xfrm>
            <a:off x="3810000" y="1219200"/>
            <a:ext cx="4686300" cy="1323439"/>
          </a:xfrm>
          <a:prstGeom prst="rect">
            <a:avLst/>
          </a:prstGeom>
          <a:noFill/>
        </p:spPr>
        <p:txBody>
          <a:bodyPr wrap="square" rtlCol="0">
            <a:spAutoFit/>
          </a:bodyPr>
          <a:lstStyle/>
          <a:p>
            <a:pPr algn="ctr"/>
            <a:r>
              <a:rPr lang="en-US" sz="4000" dirty="0">
                <a:solidFill>
                  <a:schemeClr val="bg2">
                    <a:lumMod val="25000"/>
                  </a:schemeClr>
                </a:solidFill>
                <a:latin typeface="Times New Roman" panose="02020603050405020304" pitchFamily="18" charset="0"/>
                <a:cs typeface="Times New Roman" panose="02020603050405020304" pitchFamily="18" charset="0"/>
              </a:rPr>
              <a:t>What else can go wrong….well</a:t>
            </a:r>
          </a:p>
        </p:txBody>
      </p:sp>
    </p:spTree>
    <p:extLst>
      <p:ext uri="{BB962C8B-B14F-4D97-AF65-F5344CB8AC3E}">
        <p14:creationId xmlns:p14="http://schemas.microsoft.com/office/powerpoint/2010/main" val="23973850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p:cNvSpPr txBox="1"/>
          <p:nvPr/>
        </p:nvSpPr>
        <p:spPr>
          <a:xfrm>
            <a:off x="1504951" y="0"/>
            <a:ext cx="8477250" cy="954107"/>
          </a:xfrm>
          <a:prstGeom prst="rect">
            <a:avLst/>
          </a:prstGeom>
          <a:noFill/>
        </p:spPr>
        <p:txBody>
          <a:bodyPr wrap="square" rtlCol="0">
            <a:spAutoFit/>
          </a:bodyPr>
          <a:lstStyle/>
          <a:p>
            <a:pPr algn="ctr"/>
            <a:r>
              <a:rPr lang="en-US" sz="2800" b="1" dirty="0">
                <a:solidFill>
                  <a:schemeClr val="bg1"/>
                </a:solidFill>
                <a:latin typeface="Times New Roman" panose="02020603050405020304" pitchFamily="18" charset="0"/>
                <a:cs typeface="Times New Roman" panose="02020603050405020304" pitchFamily="18" charset="0"/>
              </a:rPr>
              <a:t>Machine Learning Bias and Social Science Methods: Examples</a:t>
            </a:r>
          </a:p>
        </p:txBody>
      </p:sp>
      <p:sp>
        <p:nvSpPr>
          <p:cNvPr id="5" name="TextBox 4"/>
          <p:cNvSpPr txBox="1"/>
          <p:nvPr/>
        </p:nvSpPr>
        <p:spPr>
          <a:xfrm>
            <a:off x="128588" y="609600"/>
            <a:ext cx="11229975" cy="4031873"/>
          </a:xfrm>
          <a:prstGeom prst="rect">
            <a:avLst/>
          </a:prstGeom>
          <a:noFill/>
        </p:spPr>
        <p:txBody>
          <a:bodyPr wrap="square" rtlCol="0">
            <a:spAutoFit/>
          </a:bodyPr>
          <a:lstStyle/>
          <a:p>
            <a:pPr marL="342900" indent="-342900">
              <a:buFont typeface="Wingdings" panose="05000000000000000000" pitchFamily="2" charset="2"/>
              <a:buChar char="Ø"/>
            </a:pPr>
            <a:r>
              <a:rPr lang="en-US" sz="3200" dirty="0">
                <a:latin typeface="Times New Roman" panose="02020603050405020304" pitchFamily="18" charset="0"/>
                <a:cs typeface="Times New Roman" panose="02020603050405020304" pitchFamily="18" charset="0"/>
              </a:rPr>
              <a:t>Algos gone bad: </a:t>
            </a:r>
          </a:p>
          <a:p>
            <a:pPr marL="914400" lvl="1" indent="-457200">
              <a:buFont typeface="Courier New" panose="02070309020205020404" pitchFamily="49" charset="0"/>
              <a:buChar char="o"/>
            </a:pPr>
            <a:r>
              <a:rPr lang="en-US" sz="3200" dirty="0">
                <a:latin typeface="Times New Roman" panose="02020603050405020304" pitchFamily="18" charset="0"/>
                <a:cs typeface="Times New Roman" panose="02020603050405020304" pitchFamily="18" charset="0"/>
              </a:rPr>
              <a:t>Google’s Cloud Natural Language API was launched in 2016. In fall of 2017 Andrew Thompson from Motherboard Inc. experimented with the tool and discovered bias results. </a:t>
            </a:r>
          </a:p>
          <a:p>
            <a:pPr marL="914400" lvl="1" indent="-457200">
              <a:buFont typeface="Courier New" panose="02070309020205020404" pitchFamily="49" charset="0"/>
              <a:buChar char="o"/>
            </a:pPr>
            <a:r>
              <a:rPr lang="en-US" sz="3200" dirty="0">
                <a:latin typeface="Times New Roman" panose="02020603050405020304" pitchFamily="18" charset="0"/>
                <a:cs typeface="Times New Roman" panose="02020603050405020304" pitchFamily="18" charset="0"/>
              </a:rPr>
              <a:t>“I’m Christian” had positive results but, “I’m a Jew” and “I’m a gay black woman” resulted in negative results.</a:t>
            </a:r>
          </a:p>
          <a:p>
            <a:pPr marL="914400" lvl="1" indent="-457200">
              <a:buFont typeface="Courier New" panose="02070309020205020404" pitchFamily="49" charset="0"/>
              <a:buChar char="o"/>
            </a:pPr>
            <a:r>
              <a:rPr lang="en-US" sz="3200" dirty="0">
                <a:latin typeface="Times New Roman" panose="02020603050405020304" pitchFamily="18" charset="0"/>
                <a:cs typeface="Times New Roman" panose="02020603050405020304" pitchFamily="18" charset="0"/>
              </a:rPr>
              <a:t>Trained on news and social media data </a:t>
            </a:r>
          </a:p>
          <a:p>
            <a:pPr marL="457200" indent="-457200">
              <a:buFont typeface="Wingdings" panose="05000000000000000000" pitchFamily="2" charset="2"/>
              <a:buChar char="Ø"/>
            </a:pPr>
            <a:endParaRPr lang="en-US"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155202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p:cNvSpPr txBox="1"/>
          <p:nvPr/>
        </p:nvSpPr>
        <p:spPr>
          <a:xfrm>
            <a:off x="809897" y="1785257"/>
            <a:ext cx="11120846" cy="1569660"/>
          </a:xfrm>
          <a:prstGeom prst="rect">
            <a:avLst/>
          </a:prstGeom>
          <a:noFill/>
        </p:spPr>
        <p:txBody>
          <a:bodyPr wrap="square" rtlCol="0">
            <a:spAutoFit/>
          </a:bodyPr>
          <a:lstStyle>
            <a:defPPr>
              <a:defRPr lang="en-US"/>
            </a:defPPr>
            <a:lvl1pPr marL="342900" indent="-342900">
              <a:buFont typeface="Wingdings" panose="05000000000000000000" pitchFamily="2" charset="2"/>
              <a:buChar char="Ø"/>
              <a:defRPr sz="2800">
                <a:latin typeface="Times New Roman" panose="02020603050405020304" pitchFamily="18" charset="0"/>
                <a:cs typeface="Times New Roman" panose="02020603050405020304" pitchFamily="18" charset="0"/>
              </a:defRPr>
            </a:lvl1pPr>
            <a:lvl2pPr marL="914400" lvl="1" indent="-457200">
              <a:buFont typeface="Courier New" panose="02070309020205020404" pitchFamily="49" charset="0"/>
              <a:buChar char="o"/>
              <a:defRPr sz="2800">
                <a:latin typeface="Times New Roman" panose="02020603050405020304" pitchFamily="18" charset="0"/>
                <a:cs typeface="Times New Roman" panose="02020603050405020304" pitchFamily="18" charset="0"/>
              </a:defRPr>
            </a:lvl2pPr>
          </a:lstStyle>
          <a:p>
            <a:pPr marL="0" indent="0" algn="ctr">
              <a:buNone/>
            </a:pPr>
            <a:r>
              <a:rPr lang="en-US" sz="3200" dirty="0"/>
              <a:t>From Google: “We dedicate a lot of effort to making sure the NLP API avoids bias, but we don’t always get it right. This is an example of one of those times, and we are </a:t>
            </a:r>
            <a:r>
              <a:rPr lang="en-US" sz="3200" b="1" dirty="0"/>
              <a:t>sorry</a:t>
            </a:r>
            <a:r>
              <a:rPr lang="en-US" sz="3200" dirty="0"/>
              <a:t>.” </a:t>
            </a:r>
            <a:r>
              <a:rPr lang="en-US" sz="3200" dirty="0">
                <a:sym typeface="Wingdings" panose="05000000000000000000" pitchFamily="2" charset="2"/>
              </a:rPr>
              <a:t></a:t>
            </a:r>
            <a:endParaRPr lang="en-US" sz="3200" dirty="0"/>
          </a:p>
        </p:txBody>
      </p:sp>
      <p:sp>
        <p:nvSpPr>
          <p:cNvPr id="5" name="TextBox 4"/>
          <p:cNvSpPr txBox="1"/>
          <p:nvPr/>
        </p:nvSpPr>
        <p:spPr>
          <a:xfrm>
            <a:off x="1496242" y="-8709"/>
            <a:ext cx="8477250" cy="954107"/>
          </a:xfrm>
          <a:prstGeom prst="rect">
            <a:avLst/>
          </a:prstGeom>
          <a:noFill/>
        </p:spPr>
        <p:txBody>
          <a:bodyPr wrap="square" rtlCol="0">
            <a:spAutoFit/>
          </a:bodyPr>
          <a:lstStyle/>
          <a:p>
            <a:pPr algn="ctr"/>
            <a:r>
              <a:rPr lang="en-US" sz="2800" b="1" dirty="0">
                <a:solidFill>
                  <a:schemeClr val="bg1"/>
                </a:solidFill>
                <a:latin typeface="Times New Roman" panose="02020603050405020304" pitchFamily="18" charset="0"/>
                <a:cs typeface="Times New Roman" panose="02020603050405020304" pitchFamily="18" charset="0"/>
              </a:rPr>
              <a:t>Machine Learning Bias and Social Science Methods: Examples</a:t>
            </a:r>
          </a:p>
        </p:txBody>
      </p:sp>
    </p:spTree>
    <p:extLst>
      <p:ext uri="{BB962C8B-B14F-4D97-AF65-F5344CB8AC3E}">
        <p14:creationId xmlns:p14="http://schemas.microsoft.com/office/powerpoint/2010/main" val="39988106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p:cNvSpPr txBox="1"/>
          <p:nvPr/>
        </p:nvSpPr>
        <p:spPr>
          <a:xfrm>
            <a:off x="1504951" y="0"/>
            <a:ext cx="8477250" cy="954107"/>
          </a:xfrm>
          <a:prstGeom prst="rect">
            <a:avLst/>
          </a:prstGeom>
          <a:noFill/>
        </p:spPr>
        <p:txBody>
          <a:bodyPr wrap="square" rtlCol="0">
            <a:spAutoFit/>
          </a:bodyPr>
          <a:lstStyle/>
          <a:p>
            <a:pPr algn="ctr"/>
            <a:r>
              <a:rPr lang="en-US" sz="2800" b="1" dirty="0">
                <a:solidFill>
                  <a:schemeClr val="bg1"/>
                </a:solidFill>
                <a:latin typeface="Times New Roman" panose="02020603050405020304" pitchFamily="18" charset="0"/>
                <a:cs typeface="Times New Roman" panose="02020603050405020304" pitchFamily="18" charset="0"/>
              </a:rPr>
              <a:t>Machine Learning Bias and Social Science Methods: Examples</a:t>
            </a:r>
          </a:p>
        </p:txBody>
      </p:sp>
      <p:sp>
        <p:nvSpPr>
          <p:cNvPr id="5" name="TextBox 4"/>
          <p:cNvSpPr txBox="1"/>
          <p:nvPr/>
        </p:nvSpPr>
        <p:spPr>
          <a:xfrm>
            <a:off x="152400" y="304800"/>
            <a:ext cx="11229975" cy="5755422"/>
          </a:xfrm>
          <a:prstGeom prst="rect">
            <a:avLst/>
          </a:prstGeom>
          <a:noFill/>
        </p:spPr>
        <p:txBody>
          <a:bodyPr wrap="square" rtlCol="0">
            <a:spAutoFit/>
          </a:bodyPr>
          <a:lstStyle/>
          <a:p>
            <a:pPr marL="342900" indent="-342900">
              <a:buFont typeface="Wingdings" panose="05000000000000000000" pitchFamily="2" charset="2"/>
              <a:buChar char="Ø"/>
            </a:pPr>
            <a:r>
              <a:rPr lang="en-US" sz="2800" dirty="0">
                <a:latin typeface="Times New Roman" panose="02020603050405020304" pitchFamily="18" charset="0"/>
                <a:cs typeface="Times New Roman" panose="02020603050405020304" pitchFamily="18" charset="0"/>
              </a:rPr>
              <a:t>Example: </a:t>
            </a:r>
          </a:p>
          <a:p>
            <a:pPr marL="800100" lvl="1" indent="-342900">
              <a:buFont typeface="Wingdings" panose="05000000000000000000" pitchFamily="2" charset="2"/>
              <a:buChar char="Ø"/>
            </a:pPr>
            <a:r>
              <a:rPr lang="en-US" sz="2800" dirty="0">
                <a:latin typeface="Times New Roman" panose="02020603050405020304" pitchFamily="18" charset="0"/>
                <a:cs typeface="Times New Roman" panose="02020603050405020304" pitchFamily="18" charset="0"/>
              </a:rPr>
              <a:t> Amazon Recruiting Engine</a:t>
            </a:r>
          </a:p>
          <a:p>
            <a:pPr marL="1371600" lvl="2" indent="-457200">
              <a:buFont typeface="Wingdings" panose="05000000000000000000" pitchFamily="2" charset="2"/>
              <a:buChar char="v"/>
            </a:pPr>
            <a:r>
              <a:rPr lang="en-US" sz="2800" dirty="0">
                <a:latin typeface="Times New Roman" panose="02020603050405020304" pitchFamily="18" charset="0"/>
                <a:cs typeface="Times New Roman" panose="02020603050405020304" pitchFamily="18" charset="0"/>
              </a:rPr>
              <a:t> Used an AI tool to give candidates a score from one to five stars based on resumes and trained on current successful employees. </a:t>
            </a:r>
          </a:p>
          <a:p>
            <a:pPr marL="1371600" lvl="2" indent="-457200">
              <a:buFont typeface="Wingdings" panose="05000000000000000000" pitchFamily="2" charset="2"/>
              <a:buChar char="v"/>
            </a:pPr>
            <a:r>
              <a:rPr lang="en-US" sz="2800" dirty="0">
                <a:latin typeface="Times New Roman" panose="02020603050405020304" pitchFamily="18" charset="0"/>
                <a:cs typeface="Times New Roman" panose="02020603050405020304" pitchFamily="18" charset="0"/>
              </a:rPr>
              <a:t>“They (Amazon) literally wanted it to be an engine where I’m going to give you 100 resumes, and it will spit out the top five, and we’ll hire those.”</a:t>
            </a:r>
          </a:p>
          <a:p>
            <a:pPr marL="1371600" lvl="2" indent="-457200">
              <a:buFont typeface="Wingdings" panose="05000000000000000000" pitchFamily="2" charset="2"/>
              <a:buChar char="v"/>
            </a:pPr>
            <a:r>
              <a:rPr lang="en-US" sz="2800" dirty="0">
                <a:latin typeface="Times New Roman" panose="02020603050405020304" pitchFamily="18" charset="0"/>
                <a:cs typeface="Times New Roman" panose="02020603050405020304" pitchFamily="18" charset="0"/>
              </a:rPr>
              <a:t>The problem was that data was used from 10 years of hiring that was mostly men, so the ML tool systematically scored women lower </a:t>
            </a:r>
          </a:p>
          <a:p>
            <a:pPr marL="1371600" lvl="2" indent="-457200">
              <a:buFont typeface="Wingdings" panose="05000000000000000000" pitchFamily="2" charset="2"/>
              <a:buChar char="v"/>
            </a:pPr>
            <a:r>
              <a:rPr lang="en-US" sz="2800" dirty="0">
                <a:latin typeface="Times New Roman" panose="02020603050405020304" pitchFamily="18" charset="0"/>
                <a:cs typeface="Times New Roman" panose="02020603050405020304" pitchFamily="18" charset="0"/>
              </a:rPr>
              <a:t>Amazon just this year abandoned the project because it couldn’t be proven reliable. </a:t>
            </a:r>
          </a:p>
          <a:p>
            <a:pPr marL="457200" indent="-457200">
              <a:buFont typeface="Wingdings" panose="05000000000000000000" pitchFamily="2" charset="2"/>
              <a:buChar char="Ø"/>
            </a:pPr>
            <a:endParaRPr lang="en-US"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366137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xEl>
                                              <p:pRg st="4" end="4"/>
                                            </p:txEl>
                                          </p:spTgt>
                                        </p:tgtEl>
                                        <p:attrNameLst>
                                          <p:attrName>style.visibility</p:attrName>
                                        </p:attrNameLst>
                                      </p:cBhvr>
                                      <p:to>
                                        <p:strVal val="visible"/>
                                      </p:to>
                                    </p:set>
                                    <p:animEffect transition="in" filter="fade">
                                      <p:cBhvr>
                                        <p:cTn id="7" dur="1000"/>
                                        <p:tgtEl>
                                          <p:spTgt spid="5">
                                            <p:txEl>
                                              <p:pRg st="4" end="4"/>
                                            </p:txEl>
                                          </p:spTgt>
                                        </p:tgtEl>
                                      </p:cBhvr>
                                    </p:animEffect>
                                    <p:anim calcmode="lin" valueType="num">
                                      <p:cBhvr>
                                        <p:cTn id="8" dur="1000" fill="hold"/>
                                        <p:tgtEl>
                                          <p:spTgt spid="5">
                                            <p:txEl>
                                              <p:pRg st="4" end="4"/>
                                            </p:txEl>
                                          </p:spTgt>
                                        </p:tgtEl>
                                        <p:attrNameLst>
                                          <p:attrName>ppt_x</p:attrName>
                                        </p:attrNameLst>
                                      </p:cBhvr>
                                      <p:tavLst>
                                        <p:tav tm="0">
                                          <p:val>
                                            <p:strVal val="#ppt_x"/>
                                          </p:val>
                                        </p:tav>
                                        <p:tav tm="100000">
                                          <p:val>
                                            <p:strVal val="#ppt_x"/>
                                          </p:val>
                                        </p:tav>
                                      </p:tavLst>
                                    </p:anim>
                                    <p:anim calcmode="lin" valueType="num">
                                      <p:cBhvr>
                                        <p:cTn id="9" dur="1000" fill="hold"/>
                                        <p:tgtEl>
                                          <p:spTgt spid="5">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
                                            <p:txEl>
                                              <p:pRg st="5" end="5"/>
                                            </p:txEl>
                                          </p:spTgt>
                                        </p:tgtEl>
                                        <p:attrNameLst>
                                          <p:attrName>style.visibility</p:attrName>
                                        </p:attrNameLst>
                                      </p:cBhvr>
                                      <p:to>
                                        <p:strVal val="visible"/>
                                      </p:to>
                                    </p:set>
                                    <p:animEffect transition="in" filter="fade">
                                      <p:cBhvr>
                                        <p:cTn id="14" dur="1000"/>
                                        <p:tgtEl>
                                          <p:spTgt spid="5">
                                            <p:txEl>
                                              <p:pRg st="5" end="5"/>
                                            </p:txEl>
                                          </p:spTgt>
                                        </p:tgtEl>
                                      </p:cBhvr>
                                    </p:animEffect>
                                    <p:anim calcmode="lin" valueType="num">
                                      <p:cBhvr>
                                        <p:cTn id="15" dur="1000" fill="hold"/>
                                        <p:tgtEl>
                                          <p:spTgt spid="5">
                                            <p:txEl>
                                              <p:pRg st="5" end="5"/>
                                            </p:txEl>
                                          </p:spTgt>
                                        </p:tgtEl>
                                        <p:attrNameLst>
                                          <p:attrName>ppt_x</p:attrName>
                                        </p:attrNameLst>
                                      </p:cBhvr>
                                      <p:tavLst>
                                        <p:tav tm="0">
                                          <p:val>
                                            <p:strVal val="#ppt_x"/>
                                          </p:val>
                                        </p:tav>
                                        <p:tav tm="100000">
                                          <p:val>
                                            <p:strVal val="#ppt_x"/>
                                          </p:val>
                                        </p:tav>
                                      </p:tavLst>
                                    </p:anim>
                                    <p:anim calcmode="lin" valueType="num">
                                      <p:cBhvr>
                                        <p:cTn id="16" dur="1000" fill="hold"/>
                                        <p:tgtEl>
                                          <p:spTgt spid="5">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504951" y="0"/>
            <a:ext cx="8477250" cy="954107"/>
          </a:xfrm>
          <a:prstGeom prst="rect">
            <a:avLst/>
          </a:prstGeom>
          <a:noFill/>
        </p:spPr>
        <p:txBody>
          <a:bodyPr wrap="square" rtlCol="0">
            <a:spAutoFit/>
          </a:bodyPr>
          <a:lstStyle/>
          <a:p>
            <a:pPr algn="ctr"/>
            <a:r>
              <a:rPr lang="en-US" sz="2800" b="1" dirty="0">
                <a:solidFill>
                  <a:schemeClr val="bg1"/>
                </a:solidFill>
                <a:latin typeface="Times New Roman" panose="02020603050405020304" pitchFamily="18" charset="0"/>
                <a:cs typeface="Times New Roman" panose="02020603050405020304" pitchFamily="18" charset="0"/>
              </a:rPr>
              <a:t>Machine Learning Bias and Social Science Methods: Examples</a:t>
            </a:r>
          </a:p>
        </p:txBody>
      </p:sp>
      <p:sp>
        <p:nvSpPr>
          <p:cNvPr id="5" name="TextBox 4"/>
          <p:cNvSpPr txBox="1"/>
          <p:nvPr/>
        </p:nvSpPr>
        <p:spPr>
          <a:xfrm>
            <a:off x="152400" y="304800"/>
            <a:ext cx="11229975" cy="4832092"/>
          </a:xfrm>
          <a:prstGeom prst="rect">
            <a:avLst/>
          </a:prstGeom>
          <a:noFill/>
        </p:spPr>
        <p:txBody>
          <a:bodyPr wrap="square" rtlCol="0">
            <a:spAutoFit/>
          </a:bodyPr>
          <a:lstStyle/>
          <a:p>
            <a:pPr marL="342900" indent="-342900">
              <a:buFont typeface="Wingdings" panose="05000000000000000000" pitchFamily="2" charset="2"/>
              <a:buChar char="Ø"/>
            </a:pPr>
            <a:r>
              <a:rPr lang="en-US" sz="2800" dirty="0">
                <a:latin typeface="Times New Roman" panose="02020603050405020304" pitchFamily="18" charset="0"/>
                <a:cs typeface="Times New Roman" panose="02020603050405020304" pitchFamily="18" charset="0"/>
              </a:rPr>
              <a:t>Facebook </a:t>
            </a:r>
          </a:p>
          <a:p>
            <a:pPr marL="914400" lvl="1" indent="-457200">
              <a:buFont typeface="Wingdings" panose="05000000000000000000" pitchFamily="2" charset="2"/>
              <a:buChar char="v"/>
            </a:pPr>
            <a:r>
              <a:rPr lang="en-US" sz="2800" dirty="0">
                <a:latin typeface="Times New Roman" panose="02020603050405020304" pitchFamily="18" charset="0"/>
                <a:cs typeface="Times New Roman" panose="02020603050405020304" pitchFamily="18" charset="0"/>
              </a:rPr>
              <a:t> Spread of Fake News </a:t>
            </a:r>
          </a:p>
          <a:p>
            <a:pPr lvl="1"/>
            <a:endParaRPr lang="en-US" sz="2800" dirty="0">
              <a:latin typeface="Times New Roman" panose="02020603050405020304" pitchFamily="18" charset="0"/>
              <a:cs typeface="Times New Roman" panose="02020603050405020304" pitchFamily="18" charset="0"/>
            </a:endParaRPr>
          </a:p>
          <a:p>
            <a:pPr lvl="1"/>
            <a:endParaRPr lang="en-US" sz="2800" dirty="0">
              <a:latin typeface="Times New Roman" panose="02020603050405020304" pitchFamily="18" charset="0"/>
              <a:cs typeface="Times New Roman" panose="02020603050405020304" pitchFamily="18" charset="0"/>
            </a:endParaRPr>
          </a:p>
          <a:p>
            <a:pPr lvl="1"/>
            <a:endParaRPr lang="en-US" sz="2800" dirty="0">
              <a:latin typeface="Times New Roman" panose="02020603050405020304" pitchFamily="18" charset="0"/>
              <a:cs typeface="Times New Roman" panose="02020603050405020304" pitchFamily="18" charset="0"/>
            </a:endParaRPr>
          </a:p>
          <a:p>
            <a:pPr lvl="1"/>
            <a:endParaRPr lang="en-US" sz="2800" dirty="0">
              <a:latin typeface="Times New Roman" panose="02020603050405020304" pitchFamily="18" charset="0"/>
              <a:cs typeface="Times New Roman" panose="02020603050405020304" pitchFamily="18" charset="0"/>
            </a:endParaRPr>
          </a:p>
          <a:p>
            <a:pPr lvl="1"/>
            <a:endParaRPr lang="en-US" sz="2800" dirty="0">
              <a:latin typeface="Times New Roman" panose="02020603050405020304" pitchFamily="18" charset="0"/>
              <a:cs typeface="Times New Roman" panose="02020603050405020304" pitchFamily="18" charset="0"/>
            </a:endParaRPr>
          </a:p>
          <a:p>
            <a:pPr lvl="1"/>
            <a:endParaRPr lang="en-US" sz="2800" dirty="0">
              <a:latin typeface="Times New Roman" panose="02020603050405020304" pitchFamily="18" charset="0"/>
              <a:cs typeface="Times New Roman" panose="02020603050405020304" pitchFamily="18" charset="0"/>
            </a:endParaRPr>
          </a:p>
          <a:p>
            <a:pPr lvl="1"/>
            <a:r>
              <a:rPr lang="en-US" sz="2800" dirty="0">
                <a:latin typeface="Times New Roman" panose="02020603050405020304" pitchFamily="18" charset="0"/>
                <a:cs typeface="Times New Roman" panose="02020603050405020304" pitchFamily="18" charset="0"/>
              </a:rPr>
              <a:t> </a:t>
            </a:r>
            <a:r>
              <a:rPr lang="en-US" sz="1400" dirty="0">
                <a:latin typeface="Times New Roman" panose="02020603050405020304" pitchFamily="18" charset="0"/>
                <a:cs typeface="Times New Roman" panose="02020603050405020304" pitchFamily="18" charset="0"/>
              </a:rPr>
              <a:t>source: </a:t>
            </a:r>
            <a:r>
              <a:rPr lang="en-US" sz="1400" dirty="0">
                <a:latin typeface="Times New Roman" panose="02020603050405020304" pitchFamily="18" charset="0"/>
                <a:cs typeface="Times New Roman" panose="02020603050405020304" pitchFamily="18" charset="0"/>
                <a:hlinkClick r:id="rId2"/>
              </a:rPr>
              <a:t>https://www.buzzfeednews.com/article/craigsilverman/viral-fake-election-news-outperformed-real-news-on-facebook</a:t>
            </a:r>
            <a:endParaRPr lang="en-US" sz="1400" dirty="0">
              <a:latin typeface="Times New Roman" panose="02020603050405020304" pitchFamily="18" charset="0"/>
              <a:cs typeface="Times New Roman" panose="02020603050405020304" pitchFamily="18" charset="0"/>
            </a:endParaRPr>
          </a:p>
          <a:p>
            <a:pPr lvl="1"/>
            <a:endParaRPr lang="en-US" sz="2800" dirty="0">
              <a:latin typeface="Times New Roman" panose="02020603050405020304" pitchFamily="18" charset="0"/>
              <a:cs typeface="Times New Roman" panose="02020603050405020304" pitchFamily="18" charset="0"/>
            </a:endParaRPr>
          </a:p>
          <a:p>
            <a:pPr marL="914400" lvl="1" indent="-457200">
              <a:buFont typeface="Wingdings" panose="05000000000000000000" pitchFamily="2" charset="2"/>
              <a:buChar char="v"/>
            </a:pPr>
            <a:r>
              <a:rPr lang="en-US" sz="2800" dirty="0">
                <a:latin typeface="Times New Roman" panose="02020603050405020304" pitchFamily="18" charset="0"/>
                <a:cs typeface="Times New Roman" panose="02020603050405020304" pitchFamily="18" charset="0"/>
              </a:rPr>
              <a:t>Myanmar Genocide  </a:t>
            </a:r>
          </a:p>
        </p:txBody>
      </p:sp>
      <p:pic>
        <p:nvPicPr>
          <p:cNvPr id="3" name="Picture 2">
            <a:extLst>
              <a:ext uri="{FF2B5EF4-FFF2-40B4-BE49-F238E27FC236}">
                <a16:creationId xmlns:a16="http://schemas.microsoft.com/office/drawing/2014/main" id="{2835BE75-B859-2E2C-3428-2E3A98E2CC7D}"/>
              </a:ext>
            </a:extLst>
          </p:cNvPr>
          <p:cNvPicPr>
            <a:picLocks noChangeAspect="1"/>
          </p:cNvPicPr>
          <p:nvPr/>
        </p:nvPicPr>
        <p:blipFill>
          <a:blip r:embed="rId3"/>
          <a:stretch>
            <a:fillRect/>
          </a:stretch>
        </p:blipFill>
        <p:spPr>
          <a:xfrm>
            <a:off x="1676400" y="5027498"/>
            <a:ext cx="7503490" cy="1624924"/>
          </a:xfrm>
          <a:prstGeom prst="rect">
            <a:avLst/>
          </a:prstGeom>
        </p:spPr>
      </p:pic>
      <p:pic>
        <p:nvPicPr>
          <p:cNvPr id="7" name="Picture 6">
            <a:extLst>
              <a:ext uri="{FF2B5EF4-FFF2-40B4-BE49-F238E27FC236}">
                <a16:creationId xmlns:a16="http://schemas.microsoft.com/office/drawing/2014/main" id="{2C4A2B7D-6667-4FA9-46B8-CA53E827CB49}"/>
              </a:ext>
            </a:extLst>
          </p:cNvPr>
          <p:cNvPicPr>
            <a:picLocks noChangeAspect="1"/>
          </p:cNvPicPr>
          <p:nvPr/>
        </p:nvPicPr>
        <p:blipFill>
          <a:blip r:embed="rId4"/>
          <a:stretch>
            <a:fillRect/>
          </a:stretch>
        </p:blipFill>
        <p:spPr>
          <a:xfrm>
            <a:off x="1067387" y="1219200"/>
            <a:ext cx="9399999" cy="2618491"/>
          </a:xfrm>
          <a:prstGeom prst="rect">
            <a:avLst/>
          </a:prstGeom>
        </p:spPr>
      </p:pic>
      <p:sp>
        <p:nvSpPr>
          <p:cNvPr id="8" name="TextBox 7">
            <a:extLst>
              <a:ext uri="{FF2B5EF4-FFF2-40B4-BE49-F238E27FC236}">
                <a16:creationId xmlns:a16="http://schemas.microsoft.com/office/drawing/2014/main" id="{0B5258CA-DB23-49A3-B865-676796446AC4}"/>
              </a:ext>
            </a:extLst>
          </p:cNvPr>
          <p:cNvSpPr txBox="1"/>
          <p:nvPr/>
        </p:nvSpPr>
        <p:spPr>
          <a:xfrm>
            <a:off x="3575533" y="6461922"/>
            <a:ext cx="6705600" cy="381000"/>
          </a:xfrm>
          <a:prstGeom prst="rect">
            <a:avLst/>
          </a:prstGeom>
          <a:noFill/>
        </p:spPr>
        <p:txBody>
          <a:bodyPr wrap="square" rtlCol="0">
            <a:spAutoFit/>
          </a:bodyPr>
          <a:lstStyle/>
          <a:p>
            <a:r>
              <a:rPr lang="en-US" dirty="0"/>
              <a:t>Source: Time.com</a:t>
            </a:r>
          </a:p>
        </p:txBody>
      </p:sp>
    </p:spTree>
    <p:extLst>
      <p:ext uri="{BB962C8B-B14F-4D97-AF65-F5344CB8AC3E}">
        <p14:creationId xmlns:p14="http://schemas.microsoft.com/office/powerpoint/2010/main" val="4114004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hart, line chart&#10;&#10;Description automatically generated">
            <a:extLst>
              <a:ext uri="{FF2B5EF4-FFF2-40B4-BE49-F238E27FC236}">
                <a16:creationId xmlns:a16="http://schemas.microsoft.com/office/drawing/2014/main" id="{80A0F230-09B9-052B-4A50-E074A023BA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1600" y="0"/>
            <a:ext cx="9067800" cy="6019800"/>
          </a:xfrm>
          <a:prstGeom prst="rect">
            <a:avLst/>
          </a:prstGeom>
        </p:spPr>
      </p:pic>
    </p:spTree>
    <p:extLst>
      <p:ext uri="{BB962C8B-B14F-4D97-AF65-F5344CB8AC3E}">
        <p14:creationId xmlns:p14="http://schemas.microsoft.com/office/powerpoint/2010/main" val="13765735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C03A746-0D17-722A-DA4B-EB8BEF21FBC3}"/>
              </a:ext>
            </a:extLst>
          </p:cNvPr>
          <p:cNvSpPr txBox="1"/>
          <p:nvPr/>
        </p:nvSpPr>
        <p:spPr>
          <a:xfrm>
            <a:off x="3752850" y="-25400"/>
            <a:ext cx="4686300" cy="707886"/>
          </a:xfrm>
          <a:prstGeom prst="rect">
            <a:avLst/>
          </a:prstGeom>
          <a:noFill/>
        </p:spPr>
        <p:txBody>
          <a:bodyPr wrap="square" rtlCol="0">
            <a:spAutoFit/>
          </a:bodyPr>
          <a:lstStyle/>
          <a:p>
            <a:pPr algn="ctr"/>
            <a:r>
              <a:rPr lang="en-US" sz="4000" dirty="0">
                <a:latin typeface="Times New Roman" panose="02020603050405020304" pitchFamily="18" charset="0"/>
                <a:cs typeface="Times New Roman" panose="02020603050405020304" pitchFamily="18" charset="0"/>
              </a:rPr>
              <a:t>Why?</a:t>
            </a:r>
          </a:p>
        </p:txBody>
      </p:sp>
      <p:pic>
        <p:nvPicPr>
          <p:cNvPr id="3" name="Picture 2" descr="Diagram&#10;&#10;Description automatically generated">
            <a:extLst>
              <a:ext uri="{FF2B5EF4-FFF2-40B4-BE49-F238E27FC236}">
                <a16:creationId xmlns:a16="http://schemas.microsoft.com/office/drawing/2014/main" id="{DAB729BD-64E9-859C-D98F-8E47F7F02B94}"/>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3276600" y="647584"/>
            <a:ext cx="5990952" cy="5360991"/>
          </a:xfrm>
          <a:prstGeom prst="rect">
            <a:avLst/>
          </a:prstGeom>
        </p:spPr>
      </p:pic>
    </p:spTree>
    <p:extLst>
      <p:ext uri="{BB962C8B-B14F-4D97-AF65-F5344CB8AC3E}">
        <p14:creationId xmlns:p14="http://schemas.microsoft.com/office/powerpoint/2010/main" val="3644932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heel(1)">
                                      <p:cBhvr>
                                        <p:cTn id="7"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EF4969-3BF7-4344-8146-44FF0A692B62}"/>
              </a:ext>
            </a:extLst>
          </p:cNvPr>
          <p:cNvSpPr>
            <a:spLocks noGrp="1"/>
          </p:cNvSpPr>
          <p:nvPr>
            <p:ph type="title"/>
          </p:nvPr>
        </p:nvSpPr>
        <p:spPr>
          <a:xfrm>
            <a:off x="2590800" y="152400"/>
            <a:ext cx="7010400" cy="5410200"/>
          </a:xfrm>
        </p:spPr>
        <p:txBody>
          <a:bodyPr>
            <a:noAutofit/>
          </a:bodyPr>
          <a:lstStyle/>
          <a:p>
            <a:br>
              <a:rPr lang="en-US" sz="1900" dirty="0">
                <a:latin typeface="Times New Roman" panose="02020603050405020304" pitchFamily="18" charset="0"/>
                <a:cs typeface="Times New Roman" panose="02020603050405020304" pitchFamily="18" charset="0"/>
              </a:rPr>
            </a:br>
            <a:r>
              <a:rPr lang="en-US" sz="1900" dirty="0">
                <a:latin typeface="Times New Roman" panose="02020603050405020304" pitchFamily="18" charset="0"/>
                <a:cs typeface="Times New Roman" panose="02020603050405020304" pitchFamily="18" charset="0"/>
              </a:rPr>
              <a:t>Peter Alonzi</a:t>
            </a:r>
            <a:br>
              <a:rPr lang="en-US" sz="1900" dirty="0">
                <a:latin typeface="Times New Roman" panose="02020603050405020304" pitchFamily="18" charset="0"/>
                <a:cs typeface="Times New Roman" panose="02020603050405020304" pitchFamily="18" charset="0"/>
              </a:rPr>
            </a:br>
            <a:br>
              <a:rPr lang="en-US" sz="1900" dirty="0">
                <a:latin typeface="Times New Roman" panose="02020603050405020304" pitchFamily="18" charset="0"/>
                <a:cs typeface="Times New Roman" panose="02020603050405020304" pitchFamily="18" charset="0"/>
              </a:rPr>
            </a:br>
            <a:r>
              <a:rPr lang="en-US" sz="1900" dirty="0">
                <a:latin typeface="Times New Roman" panose="02020603050405020304" pitchFamily="18" charset="0"/>
                <a:cs typeface="Times New Roman" panose="02020603050405020304" pitchFamily="18" charset="0"/>
              </a:rPr>
              <a:t>Assistant Professor</a:t>
            </a:r>
            <a:br>
              <a:rPr lang="en-US" sz="1900" dirty="0">
                <a:latin typeface="Times New Roman" panose="02020603050405020304" pitchFamily="18" charset="0"/>
                <a:cs typeface="Times New Roman" panose="02020603050405020304" pitchFamily="18" charset="0"/>
              </a:rPr>
            </a:br>
            <a:r>
              <a:rPr lang="en-US" sz="1900" dirty="0">
                <a:latin typeface="Times New Roman" panose="02020603050405020304" pitchFamily="18" charset="0"/>
                <a:cs typeface="Times New Roman" panose="02020603050405020304" pitchFamily="18" charset="0"/>
              </a:rPr>
              <a:t>University of Virginia</a:t>
            </a:r>
            <a:br>
              <a:rPr lang="en-US" sz="1900" dirty="0">
                <a:latin typeface="Times New Roman" panose="02020603050405020304" pitchFamily="18" charset="0"/>
                <a:cs typeface="Times New Roman" panose="02020603050405020304" pitchFamily="18" charset="0"/>
              </a:rPr>
            </a:br>
            <a:br>
              <a:rPr lang="en-US" sz="1900" dirty="0">
                <a:latin typeface="Times New Roman" panose="02020603050405020304" pitchFamily="18" charset="0"/>
                <a:cs typeface="Times New Roman" panose="02020603050405020304" pitchFamily="18" charset="0"/>
              </a:rPr>
            </a:br>
            <a:r>
              <a:rPr lang="en-US" sz="1900" dirty="0">
                <a:latin typeface="Times New Roman" panose="02020603050405020304" pitchFamily="18" charset="0"/>
                <a:cs typeface="Times New Roman" panose="02020603050405020304" pitchFamily="18" charset="0"/>
              </a:rPr>
              <a:t>PhD: Physics</a:t>
            </a:r>
            <a:br>
              <a:rPr lang="en-US" sz="1900" dirty="0">
                <a:latin typeface="Times New Roman" panose="02020603050405020304" pitchFamily="18" charset="0"/>
                <a:cs typeface="Times New Roman" panose="02020603050405020304" pitchFamily="18" charset="0"/>
              </a:rPr>
            </a:br>
            <a:br>
              <a:rPr lang="en-US" sz="1900" dirty="0">
                <a:latin typeface="Times New Roman" panose="02020603050405020304" pitchFamily="18" charset="0"/>
                <a:cs typeface="Times New Roman" panose="02020603050405020304" pitchFamily="18" charset="0"/>
              </a:rPr>
            </a:br>
            <a:r>
              <a:rPr lang="en-US" sz="1900" dirty="0">
                <a:latin typeface="Times New Roman" panose="02020603050405020304" pitchFamily="18" charset="0"/>
                <a:cs typeface="Times New Roman" panose="02020603050405020304" pitchFamily="18" charset="0"/>
              </a:rPr>
              <a:t>First class taught at UVA Fall 2005</a:t>
            </a:r>
            <a:br>
              <a:rPr lang="en-US" sz="1900" dirty="0">
                <a:latin typeface="Times New Roman" panose="02020603050405020304" pitchFamily="18" charset="0"/>
                <a:cs typeface="Times New Roman" panose="02020603050405020304" pitchFamily="18" charset="0"/>
              </a:rPr>
            </a:br>
            <a:r>
              <a:rPr lang="en-US" sz="1900" dirty="0">
                <a:latin typeface="Times New Roman" panose="02020603050405020304" pitchFamily="18" charset="0"/>
                <a:cs typeface="Times New Roman" panose="02020603050405020304" pitchFamily="18" charset="0"/>
              </a:rPr>
              <a:t>First class taught in Data Science at UVA 2015</a:t>
            </a:r>
            <a:br>
              <a:rPr lang="en-US" sz="1900" dirty="0">
                <a:latin typeface="Times New Roman" panose="02020603050405020304" pitchFamily="18" charset="0"/>
                <a:cs typeface="Times New Roman" panose="02020603050405020304" pitchFamily="18" charset="0"/>
              </a:rPr>
            </a:br>
            <a:br>
              <a:rPr lang="en-US" sz="1900" dirty="0">
                <a:latin typeface="Times New Roman" panose="02020603050405020304" pitchFamily="18" charset="0"/>
                <a:cs typeface="Times New Roman" panose="02020603050405020304" pitchFamily="18" charset="0"/>
              </a:rPr>
            </a:br>
            <a:br>
              <a:rPr lang="en-US" sz="1900" dirty="0">
                <a:latin typeface="Times New Roman" panose="02020603050405020304" pitchFamily="18" charset="0"/>
                <a:cs typeface="Times New Roman" panose="02020603050405020304" pitchFamily="18" charset="0"/>
              </a:rPr>
            </a:br>
            <a:r>
              <a:rPr lang="en-US" sz="1900" dirty="0">
                <a:latin typeface="Times New Roman" panose="02020603050405020304" pitchFamily="18" charset="0"/>
                <a:cs typeface="Times New Roman" panose="02020603050405020304" pitchFamily="18" charset="0"/>
              </a:rPr>
              <a:t>Eagle Scout</a:t>
            </a:r>
            <a:br>
              <a:rPr lang="en-US" sz="1900" dirty="0">
                <a:latin typeface="Times New Roman" panose="02020603050405020304" pitchFamily="18" charset="0"/>
                <a:cs typeface="Times New Roman" panose="02020603050405020304" pitchFamily="18" charset="0"/>
              </a:rPr>
            </a:br>
            <a:br>
              <a:rPr lang="en-US" sz="1900" dirty="0">
                <a:latin typeface="Times New Roman" panose="02020603050405020304" pitchFamily="18" charset="0"/>
                <a:cs typeface="Times New Roman" panose="02020603050405020304" pitchFamily="18" charset="0"/>
              </a:rPr>
            </a:br>
            <a:r>
              <a:rPr lang="en-US" sz="1900" dirty="0">
                <a:latin typeface="Times New Roman" panose="02020603050405020304" pitchFamily="18" charset="0"/>
                <a:cs typeface="Times New Roman" panose="02020603050405020304" pitchFamily="18" charset="0"/>
              </a:rPr>
              <a:t>Head Coach, Virginia Rugby Football Club Est 1961</a:t>
            </a:r>
            <a:br>
              <a:rPr lang="en-US" sz="1900" dirty="0">
                <a:latin typeface="Times New Roman" panose="02020603050405020304" pitchFamily="18" charset="0"/>
                <a:cs typeface="Times New Roman" panose="02020603050405020304" pitchFamily="18" charset="0"/>
              </a:rPr>
            </a:br>
            <a:br>
              <a:rPr lang="en-US" sz="1900" dirty="0">
                <a:latin typeface="Times New Roman" panose="02020603050405020304" pitchFamily="18" charset="0"/>
                <a:cs typeface="Times New Roman" panose="02020603050405020304" pitchFamily="18" charset="0"/>
              </a:rPr>
            </a:br>
            <a:endParaRPr lang="en-US" sz="19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723541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3A3C205-AD30-F9C5-5C6E-09E1C5DA3C94}"/>
              </a:ext>
            </a:extLst>
          </p:cNvPr>
          <p:cNvPicPr>
            <a:picLocks noChangeAspect="1"/>
          </p:cNvPicPr>
          <p:nvPr/>
        </p:nvPicPr>
        <p:blipFill>
          <a:blip r:embed="rId2"/>
          <a:stretch>
            <a:fillRect/>
          </a:stretch>
        </p:blipFill>
        <p:spPr>
          <a:xfrm>
            <a:off x="0" y="0"/>
            <a:ext cx="7275268" cy="6858000"/>
          </a:xfrm>
          <a:prstGeom prst="rect">
            <a:avLst/>
          </a:prstGeom>
        </p:spPr>
      </p:pic>
      <p:sp>
        <p:nvSpPr>
          <p:cNvPr id="5" name="TextBox 4">
            <a:extLst>
              <a:ext uri="{FF2B5EF4-FFF2-40B4-BE49-F238E27FC236}">
                <a16:creationId xmlns:a16="http://schemas.microsoft.com/office/drawing/2014/main" id="{B142AE89-9259-B9D7-BD66-04C5D63F2BED}"/>
              </a:ext>
            </a:extLst>
          </p:cNvPr>
          <p:cNvSpPr txBox="1"/>
          <p:nvPr/>
        </p:nvSpPr>
        <p:spPr>
          <a:xfrm>
            <a:off x="7162800" y="304800"/>
            <a:ext cx="4648200" cy="535531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Meta-Analysis </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50 Studies</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37,798 individuals </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Mean age – 24 </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Gender – 56% Female</a:t>
            </a: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July 2020 – 4 Billion user of Social Media </a:t>
            </a:r>
          </a:p>
          <a:p>
            <a:r>
              <a:rPr lang="en-US" dirty="0">
                <a:latin typeface="Times New Roman" panose="02020603050405020304" pitchFamily="18" charset="0"/>
                <a:cs typeface="Times New Roman" panose="02020603050405020304" pitchFamily="18" charset="0"/>
              </a:rPr>
              <a:t>2 billion on Facebook </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Very Severe – 200 Million </a:t>
            </a:r>
          </a:p>
          <a:p>
            <a:r>
              <a:rPr lang="en-US" dirty="0">
                <a:latin typeface="Times New Roman" panose="02020603050405020304" pitchFamily="18" charset="0"/>
                <a:cs typeface="Times New Roman" panose="02020603050405020304" pitchFamily="18" charset="0"/>
              </a:rPr>
              <a:t>Severe – 520 Million</a:t>
            </a:r>
          </a:p>
          <a:p>
            <a:r>
              <a:rPr lang="en-US" dirty="0">
                <a:latin typeface="Times New Roman" panose="02020603050405020304" pitchFamily="18" charset="0"/>
                <a:cs typeface="Times New Roman" panose="02020603050405020304" pitchFamily="18" charset="0"/>
              </a:rPr>
              <a:t>Moderate to Severe – 1 billion </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Almost half of all social media user could be moderately to severely addicted </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Source: </a:t>
            </a:r>
            <a:r>
              <a:rPr lang="en-US" sz="900" dirty="0">
                <a:latin typeface="Times New Roman" panose="02020603050405020304" pitchFamily="18" charset="0"/>
                <a:cs typeface="Times New Roman" panose="02020603050405020304" pitchFamily="18" charset="0"/>
              </a:rPr>
              <a:t>Cecilia Cheng, Yan-</a:t>
            </a:r>
            <a:r>
              <a:rPr lang="en-US" sz="900" dirty="0" err="1">
                <a:latin typeface="Times New Roman" panose="02020603050405020304" pitchFamily="18" charset="0"/>
                <a:cs typeface="Times New Roman" panose="02020603050405020304" pitchFamily="18" charset="0"/>
              </a:rPr>
              <a:t>ching</a:t>
            </a:r>
            <a:r>
              <a:rPr lang="en-US" sz="900" dirty="0">
                <a:latin typeface="Times New Roman" panose="02020603050405020304" pitchFamily="18" charset="0"/>
                <a:cs typeface="Times New Roman" panose="02020603050405020304" pitchFamily="18" charset="0"/>
              </a:rPr>
              <a:t> Lau, Linus Chan, Jeremy W. </a:t>
            </a:r>
            <a:r>
              <a:rPr lang="en-US" sz="900" dirty="0" err="1">
                <a:latin typeface="Times New Roman" panose="02020603050405020304" pitchFamily="18" charset="0"/>
                <a:cs typeface="Times New Roman" panose="02020603050405020304" pitchFamily="18" charset="0"/>
              </a:rPr>
              <a:t>Luk</a:t>
            </a:r>
            <a:r>
              <a:rPr lang="en-US" sz="900" dirty="0">
                <a:latin typeface="Times New Roman" panose="02020603050405020304" pitchFamily="18" charset="0"/>
                <a:cs typeface="Times New Roman" panose="02020603050405020304" pitchFamily="18" charset="0"/>
              </a:rPr>
              <a:t>,</a:t>
            </a:r>
          </a:p>
          <a:p>
            <a:r>
              <a:rPr lang="en-US" sz="900" dirty="0">
                <a:latin typeface="Times New Roman" panose="02020603050405020304" pitchFamily="18" charset="0"/>
                <a:cs typeface="Times New Roman" panose="02020603050405020304" pitchFamily="18" charset="0"/>
              </a:rPr>
              <a:t>Prevalence of social media addiction across 32 nations: Meta-analysis with subgroup analysis of classification schemes and cultural values, Addictive Behaviors, Volume 117, 2021, 106845, ISSN 0306-4603, https://doi.org/10.1016/j.addbeh.2021.106845</a:t>
            </a:r>
          </a:p>
        </p:txBody>
      </p:sp>
    </p:spTree>
    <p:extLst>
      <p:ext uri="{BB962C8B-B14F-4D97-AF65-F5344CB8AC3E}">
        <p14:creationId xmlns:p14="http://schemas.microsoft.com/office/powerpoint/2010/main" val="414504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6" end="6"/>
                                            </p:txEl>
                                          </p:spTgt>
                                        </p:tgtEl>
                                        <p:attrNameLst>
                                          <p:attrName>style.visibility</p:attrName>
                                        </p:attrNameLst>
                                      </p:cBhvr>
                                      <p:to>
                                        <p:strVal val="visible"/>
                                      </p:to>
                                    </p:set>
                                    <p:animEffect transition="in" filter="fade">
                                      <p:cBhvr>
                                        <p:cTn id="7" dur="500"/>
                                        <p:tgtEl>
                                          <p:spTgt spid="5">
                                            <p:txEl>
                                              <p:pRg st="6" end="6"/>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xEl>
                                              <p:pRg st="7" end="7"/>
                                            </p:txEl>
                                          </p:spTgt>
                                        </p:tgtEl>
                                        <p:attrNameLst>
                                          <p:attrName>style.visibility</p:attrName>
                                        </p:attrNameLst>
                                      </p:cBhvr>
                                      <p:to>
                                        <p:strVal val="visible"/>
                                      </p:to>
                                    </p:set>
                                    <p:animEffect transition="in" filter="fade">
                                      <p:cBhvr>
                                        <p:cTn id="10" dur="500"/>
                                        <p:tgtEl>
                                          <p:spTgt spid="5">
                                            <p:txEl>
                                              <p:pRg st="7" end="7"/>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
                                            <p:txEl>
                                              <p:pRg st="9" end="9"/>
                                            </p:txEl>
                                          </p:spTgt>
                                        </p:tgtEl>
                                        <p:attrNameLst>
                                          <p:attrName>style.visibility</p:attrName>
                                        </p:attrNameLst>
                                      </p:cBhvr>
                                      <p:to>
                                        <p:strVal val="visible"/>
                                      </p:to>
                                    </p:set>
                                    <p:animEffect transition="in" filter="fade">
                                      <p:cBhvr>
                                        <p:cTn id="15" dur="500"/>
                                        <p:tgtEl>
                                          <p:spTgt spid="5">
                                            <p:txEl>
                                              <p:pRg st="9" end="9"/>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5">
                                            <p:txEl>
                                              <p:pRg st="10" end="10"/>
                                            </p:txEl>
                                          </p:spTgt>
                                        </p:tgtEl>
                                        <p:attrNameLst>
                                          <p:attrName>style.visibility</p:attrName>
                                        </p:attrNameLst>
                                      </p:cBhvr>
                                      <p:to>
                                        <p:strVal val="visible"/>
                                      </p:to>
                                    </p:set>
                                    <p:animEffect transition="in" filter="fade">
                                      <p:cBhvr>
                                        <p:cTn id="18" dur="500"/>
                                        <p:tgtEl>
                                          <p:spTgt spid="5">
                                            <p:txEl>
                                              <p:pRg st="10" end="10"/>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5">
                                            <p:txEl>
                                              <p:pRg st="11" end="11"/>
                                            </p:txEl>
                                          </p:spTgt>
                                        </p:tgtEl>
                                        <p:attrNameLst>
                                          <p:attrName>style.visibility</p:attrName>
                                        </p:attrNameLst>
                                      </p:cBhvr>
                                      <p:to>
                                        <p:strVal val="visible"/>
                                      </p:to>
                                    </p:set>
                                    <p:animEffect transition="in" filter="fade">
                                      <p:cBhvr>
                                        <p:cTn id="21" dur="500"/>
                                        <p:tgtEl>
                                          <p:spTgt spid="5">
                                            <p:txEl>
                                              <p:pRg st="11" end="11"/>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5">
                                            <p:txEl>
                                              <p:pRg st="13" end="13"/>
                                            </p:txEl>
                                          </p:spTgt>
                                        </p:tgtEl>
                                        <p:attrNameLst>
                                          <p:attrName>style.visibility</p:attrName>
                                        </p:attrNameLst>
                                      </p:cBhvr>
                                      <p:to>
                                        <p:strVal val="visible"/>
                                      </p:to>
                                    </p:set>
                                    <p:animEffect transition="in" filter="fade">
                                      <p:cBhvr>
                                        <p:cTn id="26" dur="500"/>
                                        <p:tgtEl>
                                          <p:spTgt spid="5">
                                            <p:txEl>
                                              <p:pRg st="13" end="13"/>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5">
                                            <p:txEl>
                                              <p:pRg st="15" end="15"/>
                                            </p:txEl>
                                          </p:spTgt>
                                        </p:tgtEl>
                                        <p:attrNameLst>
                                          <p:attrName>style.visibility</p:attrName>
                                        </p:attrNameLst>
                                      </p:cBhvr>
                                      <p:to>
                                        <p:strVal val="visible"/>
                                      </p:to>
                                    </p:set>
                                    <p:animEffect transition="in" filter="fade">
                                      <p:cBhvr>
                                        <p:cTn id="31" dur="500"/>
                                        <p:tgtEl>
                                          <p:spTgt spid="5">
                                            <p:txEl>
                                              <p:pRg st="15" end="15"/>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5">
                                            <p:txEl>
                                              <p:pRg st="16" end="16"/>
                                            </p:txEl>
                                          </p:spTgt>
                                        </p:tgtEl>
                                        <p:attrNameLst>
                                          <p:attrName>style.visibility</p:attrName>
                                        </p:attrNameLst>
                                      </p:cBhvr>
                                      <p:to>
                                        <p:strVal val="visible"/>
                                      </p:to>
                                    </p:set>
                                    <p:animEffect transition="in" filter="fade">
                                      <p:cBhvr>
                                        <p:cTn id="36" dur="500"/>
                                        <p:tgtEl>
                                          <p:spTgt spid="5">
                                            <p:txEl>
                                              <p:pRg st="16" end="1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DBEACD-E5A9-BA15-A543-ECA19F108DA2}"/>
              </a:ext>
            </a:extLst>
          </p:cNvPr>
          <p:cNvSpPr>
            <a:spLocks noGrp="1"/>
          </p:cNvSpPr>
          <p:nvPr>
            <p:ph type="title"/>
          </p:nvPr>
        </p:nvSpPr>
        <p:spPr>
          <a:xfrm>
            <a:off x="533400" y="1371600"/>
            <a:ext cx="10341684" cy="2286000"/>
          </a:xfrm>
        </p:spPr>
        <p:txBody>
          <a:bodyPr/>
          <a:lstStyle/>
          <a:p>
            <a:r>
              <a:rPr lang="en-US" b="0" dirty="0"/>
              <a:t>"The safety of our authors, viewers, and partners is our top priority.“</a:t>
            </a:r>
            <a:br>
              <a:rPr lang="en-US" b="0" dirty="0"/>
            </a:br>
            <a:br>
              <a:rPr lang="en-US" b="0" dirty="0"/>
            </a:br>
            <a:r>
              <a:rPr lang="en-US" sz="2800" b="0" dirty="0"/>
              <a:t>Moved to personalized content not promoting broad trends of topics</a:t>
            </a:r>
            <a:r>
              <a:rPr lang="en-US" b="0" dirty="0"/>
              <a:t>.</a:t>
            </a:r>
            <a:br>
              <a:rPr lang="en-US" b="0" dirty="0"/>
            </a:br>
            <a:br>
              <a:rPr lang="en-US" b="0" dirty="0"/>
            </a:br>
            <a:r>
              <a:rPr lang="en-US" sz="1800" b="0" dirty="0"/>
              <a:t>https://support.google.com/youtube/answer/2801964?hl=en-GB</a:t>
            </a:r>
            <a:endParaRPr lang="en-US" b="0" dirty="0"/>
          </a:p>
        </p:txBody>
      </p:sp>
    </p:spTree>
    <p:extLst>
      <p:ext uri="{BB962C8B-B14F-4D97-AF65-F5344CB8AC3E}">
        <p14:creationId xmlns:p14="http://schemas.microsoft.com/office/powerpoint/2010/main" val="201969678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D3B883B-DC0B-9CEE-D839-CA06147FD3AD}"/>
              </a:ext>
            </a:extLst>
          </p:cNvPr>
          <p:cNvSpPr>
            <a:spLocks noGrp="1"/>
          </p:cNvSpPr>
          <p:nvPr>
            <p:ph type="sldNum" sz="quarter" idx="12"/>
          </p:nvPr>
        </p:nvSpPr>
        <p:spPr/>
        <p:txBody>
          <a:bodyPr/>
          <a:lstStyle/>
          <a:p>
            <a:fld id="{5ACD0CF0-90CC-9C41-A77B-2776398A8C8B}" type="slidenum">
              <a:rPr lang="en-US" smtClean="0"/>
              <a:pPr/>
              <a:t>32</a:t>
            </a:fld>
            <a:endParaRPr lang="en-US"/>
          </a:p>
        </p:txBody>
      </p:sp>
      <p:sp>
        <p:nvSpPr>
          <p:cNvPr id="5" name="TextBox 4">
            <a:extLst>
              <a:ext uri="{FF2B5EF4-FFF2-40B4-BE49-F238E27FC236}">
                <a16:creationId xmlns:a16="http://schemas.microsoft.com/office/drawing/2014/main" id="{72CCB244-B871-7942-DC80-B54FE64CC5D6}"/>
              </a:ext>
            </a:extLst>
          </p:cNvPr>
          <p:cNvSpPr txBox="1"/>
          <p:nvPr/>
        </p:nvSpPr>
        <p:spPr>
          <a:xfrm>
            <a:off x="1790700" y="533400"/>
            <a:ext cx="8610600" cy="1077218"/>
          </a:xfrm>
          <a:prstGeom prst="rect">
            <a:avLst/>
          </a:prstGeom>
          <a:noFill/>
        </p:spPr>
        <p:txBody>
          <a:bodyPr wrap="square" rtlCol="0">
            <a:spAutoFit/>
          </a:bodyPr>
          <a:lstStyle/>
          <a:p>
            <a:pPr lvl="1" algn="ctr">
              <a:defRPr/>
            </a:pPr>
            <a:r>
              <a:rPr lang="en-US" sz="3200" dirty="0">
                <a:solidFill>
                  <a:schemeClr val="bg2">
                    <a:lumMod val="25000"/>
                  </a:schemeClr>
                </a:solidFill>
                <a:latin typeface="Book Antiqua" charset="0"/>
              </a:rPr>
              <a:t>In Response, the Data Science is Actively Evolving…it is still </a:t>
            </a:r>
            <a:r>
              <a:rPr lang="en-US" sz="3200" dirty="0">
                <a:solidFill>
                  <a:srgbClr val="FF0000"/>
                </a:solidFill>
                <a:latin typeface="Book Antiqua" charset="0"/>
              </a:rPr>
              <a:t>early days </a:t>
            </a:r>
          </a:p>
        </p:txBody>
      </p:sp>
      <p:sp>
        <p:nvSpPr>
          <p:cNvPr id="3" name="TextBox 2">
            <a:extLst>
              <a:ext uri="{FF2B5EF4-FFF2-40B4-BE49-F238E27FC236}">
                <a16:creationId xmlns:a16="http://schemas.microsoft.com/office/drawing/2014/main" id="{BEB2D44B-C04D-7334-C2B9-0C08A45810E5}"/>
              </a:ext>
            </a:extLst>
          </p:cNvPr>
          <p:cNvSpPr txBox="1"/>
          <p:nvPr/>
        </p:nvSpPr>
        <p:spPr>
          <a:xfrm>
            <a:off x="1859244" y="2286000"/>
            <a:ext cx="8610600" cy="1077218"/>
          </a:xfrm>
          <a:prstGeom prst="rect">
            <a:avLst/>
          </a:prstGeom>
          <a:noFill/>
        </p:spPr>
        <p:txBody>
          <a:bodyPr wrap="square" rtlCol="0">
            <a:spAutoFit/>
          </a:bodyPr>
          <a:lstStyle/>
          <a:p>
            <a:pPr lvl="1" algn="ctr">
              <a:defRPr/>
            </a:pPr>
            <a:r>
              <a:rPr lang="en-US" sz="3200" dirty="0">
                <a:solidFill>
                  <a:schemeClr val="bg2">
                    <a:lumMod val="25000"/>
                  </a:schemeClr>
                </a:solidFill>
                <a:latin typeface="Book Antiqua" charset="0"/>
              </a:rPr>
              <a:t>The field needed a </a:t>
            </a:r>
            <a:r>
              <a:rPr lang="en-US" sz="3200" dirty="0">
                <a:solidFill>
                  <a:srgbClr val="FF0000"/>
                </a:solidFill>
                <a:latin typeface="Book Antiqua" charset="0"/>
              </a:rPr>
              <a:t>framework</a:t>
            </a:r>
            <a:r>
              <a:rPr lang="en-US" sz="3200" dirty="0">
                <a:solidFill>
                  <a:schemeClr val="bg2">
                    <a:lumMod val="25000"/>
                  </a:schemeClr>
                </a:solidFill>
                <a:latin typeface="Book Antiqua" charset="0"/>
              </a:rPr>
              <a:t>…enter the School of Data Science</a:t>
            </a:r>
          </a:p>
        </p:txBody>
      </p:sp>
    </p:spTree>
    <p:extLst>
      <p:ext uri="{BB962C8B-B14F-4D97-AF65-F5344CB8AC3E}">
        <p14:creationId xmlns:p14="http://schemas.microsoft.com/office/powerpoint/2010/main" val="27688388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1AF52F5D-FFD4-4FF5-A576-7A1ACC74FA5C}"/>
              </a:ext>
            </a:extLst>
          </p:cNvPr>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3962400" y="1219200"/>
            <a:ext cx="4586288" cy="463361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D518D5D7-A476-4AF7-8FA3-85D44CE566B8}"/>
              </a:ext>
            </a:extLst>
          </p:cNvPr>
          <p:cNvSpPr txBox="1"/>
          <p:nvPr/>
        </p:nvSpPr>
        <p:spPr>
          <a:xfrm>
            <a:off x="1989482" y="1"/>
            <a:ext cx="8379725" cy="1077218"/>
          </a:xfrm>
          <a:prstGeom prst="rect">
            <a:avLst/>
          </a:prstGeom>
          <a:noFill/>
        </p:spPr>
        <p:txBody>
          <a:bodyPr wrap="square" rtlCol="0">
            <a:spAutoFit/>
          </a:bodyPr>
          <a:lstStyle/>
          <a:p>
            <a:pPr algn="ctr"/>
            <a:r>
              <a:rPr lang="en-US" sz="3200" dirty="0">
                <a:latin typeface="Bodoni MT" panose="02070603080606020203" pitchFamily="18" charset="0"/>
              </a:rPr>
              <a:t>SDS View on Data Science</a:t>
            </a:r>
          </a:p>
          <a:p>
            <a:pPr algn="ctr"/>
            <a:r>
              <a:rPr lang="en-US" sz="3200" dirty="0">
                <a:latin typeface="Bodoni MT" panose="02070603080606020203" pitchFamily="18" charset="0"/>
              </a:rPr>
              <a:t>“Liberal Arts Degree for the Data Age”</a:t>
            </a:r>
          </a:p>
        </p:txBody>
      </p:sp>
      <p:sp>
        <p:nvSpPr>
          <p:cNvPr id="2" name="TextBox 1">
            <a:extLst>
              <a:ext uri="{FF2B5EF4-FFF2-40B4-BE49-F238E27FC236}">
                <a16:creationId xmlns:a16="http://schemas.microsoft.com/office/drawing/2014/main" id="{898E22F1-5483-4265-805D-682D70C3A34B}"/>
              </a:ext>
            </a:extLst>
          </p:cNvPr>
          <p:cNvSpPr txBox="1"/>
          <p:nvPr/>
        </p:nvSpPr>
        <p:spPr>
          <a:xfrm>
            <a:off x="685800" y="685800"/>
            <a:ext cx="1966912" cy="2862322"/>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UVA SDS needed not just pipeline/process but a conceptual model of field. Rafael </a:t>
            </a:r>
            <a:r>
              <a:rPr lang="en-US" sz="2000" dirty="0" err="1">
                <a:latin typeface="Times New Roman" panose="02020603050405020304" pitchFamily="18" charset="0"/>
                <a:cs typeface="Times New Roman" panose="02020603050405020304" pitchFamily="18" charset="0"/>
              </a:rPr>
              <a:t>Alavardo</a:t>
            </a:r>
            <a:r>
              <a:rPr lang="en-US" sz="2000" dirty="0">
                <a:latin typeface="Times New Roman" panose="02020603050405020304" pitchFamily="18" charset="0"/>
                <a:cs typeface="Times New Roman" panose="02020603050405020304" pitchFamily="18" charset="0"/>
              </a:rPr>
              <a:t> created this framework of the field.   </a:t>
            </a:r>
          </a:p>
        </p:txBody>
      </p:sp>
    </p:spTree>
    <p:extLst>
      <p:ext uri="{BB962C8B-B14F-4D97-AF65-F5344CB8AC3E}">
        <p14:creationId xmlns:p14="http://schemas.microsoft.com/office/powerpoint/2010/main" val="1795766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026"/>
                                        </p:tgtEl>
                                        <p:attrNameLst>
                                          <p:attrName>style.visibility</p:attrName>
                                        </p:attrNameLst>
                                      </p:cBhvr>
                                      <p:to>
                                        <p:strVal val="visible"/>
                                      </p:to>
                                    </p:set>
                                    <p:animEffect transition="in" filter="fade">
                                      <p:cBhvr>
                                        <p:cTn id="14" dur="1000"/>
                                        <p:tgtEl>
                                          <p:spTgt spid="1026"/>
                                        </p:tgtEl>
                                      </p:cBhvr>
                                    </p:animEffect>
                                    <p:anim calcmode="lin" valueType="num">
                                      <p:cBhvr>
                                        <p:cTn id="15" dur="1000" fill="hold"/>
                                        <p:tgtEl>
                                          <p:spTgt spid="1026"/>
                                        </p:tgtEl>
                                        <p:attrNameLst>
                                          <p:attrName>ppt_x</p:attrName>
                                        </p:attrNameLst>
                                      </p:cBhvr>
                                      <p:tavLst>
                                        <p:tav tm="0">
                                          <p:val>
                                            <p:strVal val="#ppt_x"/>
                                          </p:val>
                                        </p:tav>
                                        <p:tav tm="100000">
                                          <p:val>
                                            <p:strVal val="#ppt_x"/>
                                          </p:val>
                                        </p:tav>
                                      </p:tavLst>
                                    </p:anim>
                                    <p:anim calcmode="lin" valueType="num">
                                      <p:cBhvr>
                                        <p:cTn id="16" dur="1000" fill="hold"/>
                                        <p:tgtEl>
                                          <p:spTgt spid="10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48A992E-ECEC-4FD9-939A-1FB8F0352E53}"/>
              </a:ext>
            </a:extLst>
          </p:cNvPr>
          <p:cNvSpPr txBox="1"/>
          <p:nvPr/>
        </p:nvSpPr>
        <p:spPr>
          <a:xfrm>
            <a:off x="581852" y="1915601"/>
            <a:ext cx="10314748" cy="4154984"/>
          </a:xfrm>
          <a:prstGeom prst="rect">
            <a:avLst/>
          </a:prstGeom>
          <a:noFill/>
        </p:spPr>
        <p:txBody>
          <a:bodyPr wrap="square" rtlCol="0">
            <a:spAutoFit/>
          </a:bodyPr>
          <a:lstStyle>
            <a:defPPr>
              <a:defRPr lang="en-US"/>
            </a:defPPr>
            <a:lvl1pPr marL="285750" indent="-285750">
              <a:buFont typeface="Wingdings" panose="05000000000000000000" pitchFamily="2" charset="2"/>
              <a:buChar char="Ø"/>
              <a:defRPr sz="2000" u="sng">
                <a:latin typeface="Times New Roman" panose="02020603050405020304" pitchFamily="18" charset="0"/>
                <a:cs typeface="Times New Roman" panose="02020603050405020304" pitchFamily="18" charset="0"/>
              </a:defRPr>
            </a:lvl1pPr>
          </a:lstStyle>
          <a:p>
            <a:endParaRPr lang="en-US" sz="2400" dirty="0">
              <a:latin typeface="+mj-lt"/>
            </a:endParaRPr>
          </a:p>
          <a:p>
            <a:r>
              <a:rPr lang="en-US" sz="2400" dirty="0">
                <a:latin typeface="+mj-lt"/>
              </a:rPr>
              <a:t>Key tensions:</a:t>
            </a:r>
            <a:r>
              <a:rPr lang="en-US" sz="2400" u="none" dirty="0">
                <a:latin typeface="+mj-lt"/>
              </a:rPr>
              <a:t> discovery vs product, user-facing vs analyst-facing.</a:t>
            </a:r>
          </a:p>
          <a:p>
            <a:pPr marL="0" indent="0">
              <a:buNone/>
            </a:pPr>
            <a:endParaRPr lang="en-US" sz="2400" u="none" dirty="0">
              <a:latin typeface="+mj-lt"/>
            </a:endParaRPr>
          </a:p>
          <a:p>
            <a:r>
              <a:rPr lang="en-US" sz="2400" dirty="0">
                <a:latin typeface="+mj-lt"/>
              </a:rPr>
              <a:t>Common theme:</a:t>
            </a:r>
            <a:r>
              <a:rPr lang="en-US" sz="2400" u="none" dirty="0">
                <a:latin typeface="+mj-lt"/>
              </a:rPr>
              <a:t> Communication.</a:t>
            </a:r>
          </a:p>
          <a:p>
            <a:pPr marL="0" indent="0">
              <a:buNone/>
            </a:pPr>
            <a:endParaRPr lang="en-US" sz="2400" u="none" dirty="0">
              <a:latin typeface="+mj-lt"/>
            </a:endParaRPr>
          </a:p>
          <a:p>
            <a:r>
              <a:rPr lang="en-US" sz="2400" dirty="0">
                <a:latin typeface="+mj-lt"/>
              </a:rPr>
              <a:t>Keywords</a:t>
            </a:r>
            <a:r>
              <a:rPr lang="en-US" sz="2400" u="none" dirty="0">
                <a:latin typeface="+mj-lt"/>
              </a:rPr>
              <a:t>: communication, design thinking, representation, use interface, communication, visualization, visual and object languages, informatics, ontology, curation, HCI, </a:t>
            </a:r>
            <a:r>
              <a:rPr lang="en-US" sz="2400" u="none" dirty="0" err="1">
                <a:latin typeface="+mj-lt"/>
                <a:hlinkClick r:id="rId2"/>
              </a:rPr>
              <a:t>informating</a:t>
            </a:r>
            <a:r>
              <a:rPr lang="en-US" sz="2400" u="none" dirty="0">
                <a:latin typeface="+mj-lt"/>
              </a:rPr>
              <a:t>, data product design, data discovery.</a:t>
            </a:r>
          </a:p>
          <a:p>
            <a:endParaRPr lang="en-US" sz="2400" u="none" dirty="0">
              <a:latin typeface="+mj-lt"/>
            </a:endParaRPr>
          </a:p>
          <a:p>
            <a:r>
              <a:rPr lang="en-US" sz="2400" dirty="0">
                <a:latin typeface="+mj-lt"/>
              </a:rPr>
              <a:t>Values:</a:t>
            </a:r>
            <a:r>
              <a:rPr lang="en-US" sz="2400" u="none" dirty="0">
                <a:latin typeface="+mj-lt"/>
              </a:rPr>
              <a:t> openness, authenticity, beauty, form and function.</a:t>
            </a:r>
          </a:p>
        </p:txBody>
      </p:sp>
      <p:sp>
        <p:nvSpPr>
          <p:cNvPr id="6" name="TextBox 5">
            <a:extLst>
              <a:ext uri="{FF2B5EF4-FFF2-40B4-BE49-F238E27FC236}">
                <a16:creationId xmlns:a16="http://schemas.microsoft.com/office/drawing/2014/main" id="{ECBC9954-C44A-4B1D-A2DC-80A7C03E2C53}"/>
              </a:ext>
            </a:extLst>
          </p:cNvPr>
          <p:cNvSpPr txBox="1"/>
          <p:nvPr/>
        </p:nvSpPr>
        <p:spPr>
          <a:xfrm>
            <a:off x="1989482" y="1"/>
            <a:ext cx="8379725" cy="584775"/>
          </a:xfrm>
          <a:prstGeom prst="rect">
            <a:avLst/>
          </a:prstGeom>
          <a:noFill/>
        </p:spPr>
        <p:txBody>
          <a:bodyPr wrap="square" rtlCol="0">
            <a:spAutoFit/>
          </a:bodyPr>
          <a:lstStyle/>
          <a:p>
            <a:pPr algn="ctr"/>
            <a:r>
              <a:rPr lang="en-US" sz="3200" dirty="0">
                <a:solidFill>
                  <a:schemeClr val="tx2"/>
                </a:solidFill>
                <a:latin typeface="Bodoni MT" panose="02070603080606020203" pitchFamily="18" charset="0"/>
              </a:rPr>
              <a:t>Design</a:t>
            </a:r>
          </a:p>
        </p:txBody>
      </p:sp>
      <p:sp>
        <p:nvSpPr>
          <p:cNvPr id="2" name="TextBox 1">
            <a:extLst>
              <a:ext uri="{FF2B5EF4-FFF2-40B4-BE49-F238E27FC236}">
                <a16:creationId xmlns:a16="http://schemas.microsoft.com/office/drawing/2014/main" id="{E5ADE6A1-8B22-4E50-9D09-897B08A1A74E}"/>
              </a:ext>
            </a:extLst>
          </p:cNvPr>
          <p:cNvSpPr txBox="1"/>
          <p:nvPr/>
        </p:nvSpPr>
        <p:spPr>
          <a:xfrm>
            <a:off x="609600" y="584775"/>
            <a:ext cx="10954559" cy="1323439"/>
          </a:xfrm>
          <a:prstGeom prst="rect">
            <a:avLst/>
          </a:prstGeom>
          <a:noFill/>
        </p:spPr>
        <p:txBody>
          <a:bodyPr wrap="square" rtlCol="0">
            <a:spAutoFit/>
          </a:bodyPr>
          <a:lstStyle/>
          <a:p>
            <a:r>
              <a:rPr lang="en-US" sz="2000" b="1" dirty="0">
                <a:solidFill>
                  <a:srgbClr val="FF0000"/>
                </a:solidFill>
                <a:latin typeface="+mj-lt"/>
              </a:rPr>
              <a:t>Human machine interaction </a:t>
            </a:r>
            <a:r>
              <a:rPr lang="en-US" sz="2000" dirty="0">
                <a:latin typeface="+mj-lt"/>
              </a:rPr>
              <a:t>as it appears at the points of both consuming data and producing </a:t>
            </a:r>
            <a:r>
              <a:rPr lang="en-US" sz="2000" b="1" dirty="0">
                <a:solidFill>
                  <a:srgbClr val="FF0000"/>
                </a:solidFill>
                <a:latin typeface="+mj-lt"/>
              </a:rPr>
              <a:t>data products</a:t>
            </a:r>
            <a:r>
              <a:rPr lang="en-US" sz="2000" dirty="0">
                <a:latin typeface="+mj-lt"/>
              </a:rPr>
              <a:t>. Activities here include the representation and communication of human reality as data for the work of analytics, e.g. in database design, the curation of data, and of complex data and analytical results to humans to </a:t>
            </a:r>
            <a:r>
              <a:rPr lang="en-US" sz="2000" b="1" dirty="0">
                <a:solidFill>
                  <a:srgbClr val="FF0000"/>
                </a:solidFill>
                <a:latin typeface="+mj-lt"/>
              </a:rPr>
              <a:t>drive decision-making and influence behavior.</a:t>
            </a:r>
          </a:p>
        </p:txBody>
      </p:sp>
    </p:spTree>
    <p:extLst>
      <p:ext uri="{BB962C8B-B14F-4D97-AF65-F5344CB8AC3E}">
        <p14:creationId xmlns:p14="http://schemas.microsoft.com/office/powerpoint/2010/main" val="56527449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364E4A2B-004D-8AC5-6E71-D8E21CBF22DE}"/>
              </a:ext>
            </a:extLst>
          </p:cNvPr>
          <p:cNvSpPr txBox="1"/>
          <p:nvPr/>
        </p:nvSpPr>
        <p:spPr>
          <a:xfrm>
            <a:off x="4305300" y="457200"/>
            <a:ext cx="3581400" cy="523220"/>
          </a:xfrm>
          <a:prstGeom prst="rect">
            <a:avLst/>
          </a:prstGeom>
          <a:noFill/>
        </p:spPr>
        <p:txBody>
          <a:bodyPr wrap="square">
            <a:spAutoFit/>
          </a:bodyPr>
          <a:lstStyle/>
          <a:p>
            <a:r>
              <a:rPr lang="en-US" sz="2800" dirty="0">
                <a:latin typeface="Times New Roman" panose="02020603050405020304" pitchFamily="18" charset="0"/>
                <a:cs typeface="Times New Roman" panose="02020603050405020304" pitchFamily="18" charset="0"/>
                <a:hlinkClick r:id="rId2"/>
              </a:rPr>
              <a:t>https://labs.openai.com/</a:t>
            </a:r>
            <a:endParaRPr lang="en-US" sz="2800" dirty="0">
              <a:latin typeface="Times New Roman" panose="02020603050405020304" pitchFamily="18" charset="0"/>
              <a:cs typeface="Times New Roman" panose="02020603050405020304" pitchFamily="18" charset="0"/>
            </a:endParaRPr>
          </a:p>
        </p:txBody>
      </p:sp>
      <p:pic>
        <p:nvPicPr>
          <p:cNvPr id="8" name="Picture 7" descr="Qr code&#10;&#10;Description automatically generated">
            <a:extLst>
              <a:ext uri="{FF2B5EF4-FFF2-40B4-BE49-F238E27FC236}">
                <a16:creationId xmlns:a16="http://schemas.microsoft.com/office/drawing/2014/main" id="{8F4FBEDA-1C7F-1749-5B40-EE963C05CF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95800" y="1219200"/>
            <a:ext cx="2857500" cy="2857500"/>
          </a:xfrm>
          <a:prstGeom prst="rect">
            <a:avLst/>
          </a:prstGeom>
        </p:spPr>
      </p:pic>
      <p:sp>
        <p:nvSpPr>
          <p:cNvPr id="2" name="TextBox 1">
            <a:extLst>
              <a:ext uri="{FF2B5EF4-FFF2-40B4-BE49-F238E27FC236}">
                <a16:creationId xmlns:a16="http://schemas.microsoft.com/office/drawing/2014/main" id="{01E5348B-9F93-6761-7A01-00D8FB7D2DCF}"/>
              </a:ext>
            </a:extLst>
          </p:cNvPr>
          <p:cNvSpPr txBox="1"/>
          <p:nvPr/>
        </p:nvSpPr>
        <p:spPr>
          <a:xfrm>
            <a:off x="1905000" y="4343400"/>
            <a:ext cx="8610600" cy="369332"/>
          </a:xfrm>
          <a:prstGeom prst="rect">
            <a:avLst/>
          </a:prstGeom>
          <a:noFill/>
        </p:spPr>
        <p:txBody>
          <a:bodyPr wrap="square" rtlCol="0">
            <a:spAutoFit/>
          </a:bodyPr>
          <a:lstStyle/>
          <a:p>
            <a:r>
              <a:rPr lang="en-US" dirty="0"/>
              <a:t>“abstract pencil and watercolor of a Data Science Mascot in the form of Andy Warhol” </a:t>
            </a:r>
          </a:p>
        </p:txBody>
      </p:sp>
    </p:spTree>
    <p:extLst>
      <p:ext uri="{BB962C8B-B14F-4D97-AF65-F5344CB8AC3E}">
        <p14:creationId xmlns:p14="http://schemas.microsoft.com/office/powerpoint/2010/main" val="98785075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48A992E-ECEC-4FD9-939A-1FB8F0352E53}"/>
              </a:ext>
            </a:extLst>
          </p:cNvPr>
          <p:cNvSpPr txBox="1"/>
          <p:nvPr/>
        </p:nvSpPr>
        <p:spPr>
          <a:xfrm>
            <a:off x="1905000" y="2420571"/>
            <a:ext cx="9220200" cy="2862322"/>
          </a:xfrm>
          <a:prstGeom prst="rect">
            <a:avLst/>
          </a:prstGeom>
          <a:noFill/>
        </p:spPr>
        <p:txBody>
          <a:bodyPr wrap="square" rtlCol="0">
            <a:spAutoFit/>
          </a:bodyPr>
          <a:lstStyle>
            <a:defPPr>
              <a:defRPr lang="en-US"/>
            </a:defPPr>
            <a:lvl1pPr marL="285750" indent="-285750">
              <a:buFont typeface="Wingdings" panose="05000000000000000000" pitchFamily="2" charset="2"/>
              <a:buChar char="Ø"/>
              <a:defRPr sz="2000" u="sng">
                <a:latin typeface="Times New Roman" panose="02020603050405020304" pitchFamily="18" charset="0"/>
                <a:cs typeface="Times New Roman" panose="02020603050405020304" pitchFamily="18" charset="0"/>
              </a:defRPr>
            </a:lvl1pPr>
          </a:lstStyle>
          <a:p>
            <a:r>
              <a:rPr lang="en-US" dirty="0">
                <a:latin typeface="+mj-lt"/>
              </a:rPr>
              <a:t>Key tensions</a:t>
            </a:r>
            <a:r>
              <a:rPr lang="en-US" u="none" dirty="0">
                <a:latin typeface="+mj-lt"/>
              </a:rPr>
              <a:t>: inference vs prediction, analysis vs simulation.</a:t>
            </a:r>
          </a:p>
          <a:p>
            <a:endParaRPr lang="en-US" dirty="0">
              <a:latin typeface="+mj-lt"/>
            </a:endParaRPr>
          </a:p>
          <a:p>
            <a:r>
              <a:rPr lang="en-US" dirty="0">
                <a:latin typeface="+mj-lt"/>
              </a:rPr>
              <a:t>Common theme</a:t>
            </a:r>
            <a:r>
              <a:rPr lang="en-US" u="none" dirty="0">
                <a:latin typeface="+mj-lt"/>
              </a:rPr>
              <a:t>: Mathematical models and methods.</a:t>
            </a:r>
          </a:p>
          <a:p>
            <a:endParaRPr lang="en-US" dirty="0">
              <a:latin typeface="+mj-lt"/>
            </a:endParaRPr>
          </a:p>
          <a:p>
            <a:r>
              <a:rPr lang="en-US" dirty="0">
                <a:latin typeface="+mj-lt"/>
              </a:rPr>
              <a:t>Keywords</a:t>
            </a:r>
            <a:r>
              <a:rPr lang="en-US" u="none" dirty="0">
                <a:latin typeface="+mj-lt"/>
              </a:rPr>
              <a:t>: prediction, inference, machine learning, statistics, operations research, AI, experimental design, causality, optimization, knowledge, models, feature engineering, data mining.</a:t>
            </a:r>
          </a:p>
          <a:p>
            <a:endParaRPr lang="en-US" dirty="0">
              <a:latin typeface="+mj-lt"/>
            </a:endParaRPr>
          </a:p>
          <a:p>
            <a:r>
              <a:rPr lang="en-US" dirty="0">
                <a:latin typeface="+mj-lt"/>
              </a:rPr>
              <a:t>Values</a:t>
            </a:r>
            <a:r>
              <a:rPr lang="en-US" u="none" dirty="0">
                <a:latin typeface="+mj-lt"/>
              </a:rPr>
              <a:t>: accuracy, precision, validity, truth, convergence, explainability.</a:t>
            </a:r>
          </a:p>
        </p:txBody>
      </p:sp>
      <p:sp>
        <p:nvSpPr>
          <p:cNvPr id="6" name="TextBox 5">
            <a:extLst>
              <a:ext uri="{FF2B5EF4-FFF2-40B4-BE49-F238E27FC236}">
                <a16:creationId xmlns:a16="http://schemas.microsoft.com/office/drawing/2014/main" id="{ECBC9954-C44A-4B1D-A2DC-80A7C03E2C53}"/>
              </a:ext>
            </a:extLst>
          </p:cNvPr>
          <p:cNvSpPr txBox="1"/>
          <p:nvPr/>
        </p:nvSpPr>
        <p:spPr>
          <a:xfrm>
            <a:off x="1752601" y="13382"/>
            <a:ext cx="8379725" cy="584775"/>
          </a:xfrm>
          <a:prstGeom prst="rect">
            <a:avLst/>
          </a:prstGeom>
          <a:noFill/>
        </p:spPr>
        <p:txBody>
          <a:bodyPr wrap="square" rtlCol="0">
            <a:spAutoFit/>
          </a:bodyPr>
          <a:lstStyle/>
          <a:p>
            <a:pPr algn="ctr"/>
            <a:r>
              <a:rPr lang="en-US" sz="3200" dirty="0">
                <a:solidFill>
                  <a:schemeClr val="tx2"/>
                </a:solidFill>
                <a:latin typeface="Bodoni MT" panose="02070603080606020203" pitchFamily="18" charset="0"/>
              </a:rPr>
              <a:t>Analytics</a:t>
            </a:r>
          </a:p>
        </p:txBody>
      </p:sp>
      <p:sp>
        <p:nvSpPr>
          <p:cNvPr id="2" name="TextBox 1">
            <a:extLst>
              <a:ext uri="{FF2B5EF4-FFF2-40B4-BE49-F238E27FC236}">
                <a16:creationId xmlns:a16="http://schemas.microsoft.com/office/drawing/2014/main" id="{860C78E9-3182-4EDD-8EAB-2B250B5DBDD2}"/>
              </a:ext>
            </a:extLst>
          </p:cNvPr>
          <p:cNvSpPr txBox="1"/>
          <p:nvPr/>
        </p:nvSpPr>
        <p:spPr>
          <a:xfrm>
            <a:off x="1905000" y="914401"/>
            <a:ext cx="8382000" cy="1200329"/>
          </a:xfrm>
          <a:prstGeom prst="rect">
            <a:avLst/>
          </a:prstGeom>
          <a:noFill/>
        </p:spPr>
        <p:txBody>
          <a:bodyPr wrap="square" rtlCol="0">
            <a:spAutoFit/>
          </a:bodyPr>
          <a:lstStyle/>
          <a:p>
            <a:pPr algn="ctr"/>
            <a:r>
              <a:rPr lang="en-US" dirty="0">
                <a:latin typeface="+mj-lt"/>
              </a:rPr>
              <a:t>Analytics includes what most consider to be the heart of data science, the combination of </a:t>
            </a:r>
            <a:r>
              <a:rPr lang="en-US" b="1" dirty="0">
                <a:solidFill>
                  <a:srgbClr val="FF0000"/>
                </a:solidFill>
                <a:latin typeface="+mj-lt"/>
              </a:rPr>
              <a:t>statistical methods with machine learning</a:t>
            </a:r>
            <a:r>
              <a:rPr lang="en-US" dirty="0">
                <a:latin typeface="+mj-lt"/>
              </a:rPr>
              <a:t>, along with optimization, signal processing, network analysis, and other rigorous quantitative methods from a variety of fields.</a:t>
            </a:r>
          </a:p>
        </p:txBody>
      </p:sp>
    </p:spTree>
    <p:extLst>
      <p:ext uri="{BB962C8B-B14F-4D97-AF65-F5344CB8AC3E}">
        <p14:creationId xmlns:p14="http://schemas.microsoft.com/office/powerpoint/2010/main" val="417481158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40C1CFA-4128-A56C-BFEF-F06539DAEDBB}"/>
              </a:ext>
            </a:extLst>
          </p:cNvPr>
          <p:cNvSpPr txBox="1"/>
          <p:nvPr/>
        </p:nvSpPr>
        <p:spPr>
          <a:xfrm>
            <a:off x="2133600" y="228600"/>
            <a:ext cx="8648272" cy="1077218"/>
          </a:xfrm>
          <a:prstGeom prst="rect">
            <a:avLst/>
          </a:prstGeom>
          <a:noFill/>
        </p:spPr>
        <p:txBody>
          <a:bodyPr wrap="square">
            <a:spAutoFit/>
          </a:bodyPr>
          <a:lstStyle/>
          <a:p>
            <a:pPr algn="ctr"/>
            <a:r>
              <a:rPr lang="en-US" sz="3200" dirty="0">
                <a:hlinkClick r:id="rId2"/>
              </a:rPr>
              <a:t>https://teachablemachine.withgoogle.com/train</a:t>
            </a:r>
            <a:endParaRPr lang="en-US" sz="3200" dirty="0"/>
          </a:p>
          <a:p>
            <a:pPr algn="ctr"/>
            <a:endParaRPr lang="en-US" sz="3200" dirty="0"/>
          </a:p>
        </p:txBody>
      </p:sp>
      <p:pic>
        <p:nvPicPr>
          <p:cNvPr id="8" name="Picture 7" descr="Qr code&#10;&#10;Description automatically generated">
            <a:extLst>
              <a:ext uri="{FF2B5EF4-FFF2-40B4-BE49-F238E27FC236}">
                <a16:creationId xmlns:a16="http://schemas.microsoft.com/office/drawing/2014/main" id="{5BDCFBD9-F822-4F50-35EE-6DA2129AF5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00600" y="914400"/>
            <a:ext cx="2857500" cy="2857500"/>
          </a:xfrm>
          <a:prstGeom prst="rect">
            <a:avLst/>
          </a:prstGeom>
        </p:spPr>
      </p:pic>
      <p:sp>
        <p:nvSpPr>
          <p:cNvPr id="2" name="TextBox 1">
            <a:extLst>
              <a:ext uri="{FF2B5EF4-FFF2-40B4-BE49-F238E27FC236}">
                <a16:creationId xmlns:a16="http://schemas.microsoft.com/office/drawing/2014/main" id="{B3A3EE1A-1D97-79BE-3CE8-3D34B93D52C4}"/>
              </a:ext>
            </a:extLst>
          </p:cNvPr>
          <p:cNvSpPr txBox="1"/>
          <p:nvPr/>
        </p:nvSpPr>
        <p:spPr>
          <a:xfrm>
            <a:off x="2209800" y="3978652"/>
            <a:ext cx="8267272" cy="523220"/>
          </a:xfrm>
          <a:prstGeom prst="rect">
            <a:avLst/>
          </a:prstGeom>
          <a:noFill/>
        </p:spPr>
        <p:txBody>
          <a:bodyPr wrap="square" rtlCol="0">
            <a:spAutoFit/>
          </a:bodyPr>
          <a:lstStyle/>
          <a:p>
            <a:pPr algn="ctr"/>
            <a:r>
              <a:rPr lang="en-US" sz="2800" dirty="0">
                <a:hlinkClick r:id="rId4"/>
              </a:rPr>
              <a:t>https://beta.openai.com</a:t>
            </a:r>
            <a:endParaRPr lang="en-US" sz="2800" dirty="0"/>
          </a:p>
        </p:txBody>
      </p:sp>
    </p:spTree>
    <p:extLst>
      <p:ext uri="{BB962C8B-B14F-4D97-AF65-F5344CB8AC3E}">
        <p14:creationId xmlns:p14="http://schemas.microsoft.com/office/powerpoint/2010/main" val="2627765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7FDD8C2-7105-43B7-9E97-CAD3D448A12F}"/>
              </a:ext>
            </a:extLst>
          </p:cNvPr>
          <p:cNvSpPr txBox="1"/>
          <p:nvPr/>
        </p:nvSpPr>
        <p:spPr>
          <a:xfrm>
            <a:off x="164811" y="1905000"/>
            <a:ext cx="11862377" cy="3785652"/>
          </a:xfrm>
          <a:prstGeom prst="rect">
            <a:avLst/>
          </a:prstGeom>
          <a:noFill/>
        </p:spPr>
        <p:txBody>
          <a:bodyPr wrap="square" rtlCol="0">
            <a:spAutoFit/>
          </a:bodyPr>
          <a:lstStyle/>
          <a:p>
            <a:pPr marL="285750" indent="-285750">
              <a:buFont typeface="Wingdings" panose="05000000000000000000" pitchFamily="2" charset="2"/>
              <a:buChar char="Ø"/>
            </a:pPr>
            <a:r>
              <a:rPr lang="en-US" sz="2400" u="sng" dirty="0">
                <a:latin typeface="+mj-lt"/>
                <a:cs typeface="Times New Roman" panose="02020603050405020304" pitchFamily="18" charset="0"/>
              </a:rPr>
              <a:t>Key tensions</a:t>
            </a:r>
            <a:r>
              <a:rPr lang="en-US" sz="2400" dirty="0">
                <a:latin typeface="+mj-lt"/>
                <a:cs typeface="Times New Roman" panose="02020603050405020304" pitchFamily="18" charset="0"/>
              </a:rPr>
              <a:t>: enterprise vs ethics, private interest vs public good (see Plato’s </a:t>
            </a:r>
            <a:r>
              <a:rPr lang="en-US" sz="2400" i="1" u="sng" dirty="0">
                <a:latin typeface="+mj-lt"/>
                <a:cs typeface="Times New Roman" panose="02020603050405020304" pitchFamily="18" charset="0"/>
                <a:hlinkClick r:id="rId2"/>
              </a:rPr>
              <a:t>Republic</a:t>
            </a:r>
            <a:r>
              <a:rPr lang="en-US" sz="2400" dirty="0">
                <a:latin typeface="+mj-lt"/>
                <a:cs typeface="Times New Roman" panose="02020603050405020304" pitchFamily="18" charset="0"/>
              </a:rPr>
              <a:t>).</a:t>
            </a:r>
          </a:p>
          <a:p>
            <a:endParaRPr lang="en-US" sz="2400" dirty="0">
              <a:latin typeface="+mj-lt"/>
              <a:cs typeface="Times New Roman" panose="02020603050405020304" pitchFamily="18" charset="0"/>
            </a:endParaRPr>
          </a:p>
          <a:p>
            <a:pPr marL="285750" indent="-285750">
              <a:buFont typeface="Wingdings" panose="05000000000000000000" pitchFamily="2" charset="2"/>
              <a:buChar char="Ø"/>
            </a:pPr>
            <a:r>
              <a:rPr lang="en-US" sz="2400" u="sng" dirty="0">
                <a:latin typeface="+mj-lt"/>
                <a:cs typeface="Times New Roman" panose="02020603050405020304" pitchFamily="18" charset="0"/>
              </a:rPr>
              <a:t>Common theme</a:t>
            </a:r>
            <a:r>
              <a:rPr lang="en-US" sz="2400" dirty="0">
                <a:latin typeface="+mj-lt"/>
                <a:cs typeface="Times New Roman" panose="02020603050405020304" pitchFamily="18" charset="0"/>
              </a:rPr>
              <a:t>: human value.</a:t>
            </a:r>
          </a:p>
          <a:p>
            <a:endParaRPr lang="en-US" sz="2400" dirty="0">
              <a:latin typeface="+mj-lt"/>
              <a:cs typeface="Times New Roman" panose="02020603050405020304" pitchFamily="18" charset="0"/>
            </a:endParaRPr>
          </a:p>
          <a:p>
            <a:pPr marL="285750" indent="-285750">
              <a:buFont typeface="Wingdings" panose="05000000000000000000" pitchFamily="2" charset="2"/>
              <a:buChar char="Ø"/>
            </a:pPr>
            <a:r>
              <a:rPr lang="en-US" sz="2400" u="sng" dirty="0">
                <a:latin typeface="+mj-lt"/>
                <a:cs typeface="Times New Roman" panose="02020603050405020304" pitchFamily="18" charset="0"/>
              </a:rPr>
              <a:t>Keywords</a:t>
            </a:r>
            <a:r>
              <a:rPr lang="en-US" sz="2400" dirty="0">
                <a:latin typeface="+mj-lt"/>
                <a:cs typeface="Times New Roman" panose="02020603050405020304" pitchFamily="18" charset="0"/>
              </a:rPr>
              <a:t>: ethics, justice, wealth, value, social good, motivation, meaning, </a:t>
            </a:r>
          </a:p>
          <a:p>
            <a:endParaRPr lang="en-US" sz="2400" dirty="0">
              <a:latin typeface="+mj-lt"/>
              <a:cs typeface="Times New Roman" panose="02020603050405020304" pitchFamily="18" charset="0"/>
            </a:endParaRPr>
          </a:p>
          <a:p>
            <a:pPr marL="285750" indent="-285750">
              <a:buFont typeface="Wingdings" panose="05000000000000000000" pitchFamily="2" charset="2"/>
              <a:buChar char="Ø"/>
            </a:pPr>
            <a:r>
              <a:rPr lang="en-US" sz="2400" u="sng" dirty="0">
                <a:latin typeface="+mj-lt"/>
                <a:cs typeface="Times New Roman" panose="02020603050405020304" pitchFamily="18" charset="0"/>
              </a:rPr>
              <a:t>Values</a:t>
            </a:r>
            <a:r>
              <a:rPr lang="en-US" sz="2400" dirty="0">
                <a:latin typeface="+mj-lt"/>
                <a:cs typeface="Times New Roman" panose="02020603050405020304" pitchFamily="18" charset="0"/>
              </a:rPr>
              <a:t>: responsibility, diversity, inclusion, flourishing, excellence</a:t>
            </a:r>
          </a:p>
          <a:p>
            <a:pPr marL="285750" indent="-285750">
              <a:buFont typeface="Wingdings" panose="05000000000000000000" pitchFamily="2" charset="2"/>
              <a:buChar char="Ø"/>
            </a:pPr>
            <a:endParaRPr lang="en-US" sz="2400" dirty="0">
              <a:latin typeface="+mj-lt"/>
              <a:cs typeface="Times New Roman" panose="02020603050405020304" pitchFamily="18" charset="0"/>
            </a:endParaRPr>
          </a:p>
          <a:p>
            <a:r>
              <a:rPr lang="en-US" sz="2400" dirty="0">
                <a:latin typeface="+mj-lt"/>
                <a:cs typeface="Times New Roman" panose="02020603050405020304" pitchFamily="18" charset="0"/>
              </a:rPr>
              <a:t>Ref: </a:t>
            </a:r>
            <a:r>
              <a:rPr lang="en-US" sz="2400" dirty="0">
                <a:latin typeface="+mj-lt"/>
                <a:cs typeface="Times New Roman" panose="02020603050405020304" pitchFamily="18" charset="0"/>
                <a:hlinkClick r:id="rId3"/>
              </a:rPr>
              <a:t>Digital Epidemiology</a:t>
            </a:r>
            <a:endParaRPr lang="en-US" sz="2400" dirty="0">
              <a:latin typeface="+mj-lt"/>
              <a:cs typeface="Times New Roman" panose="02020603050405020304" pitchFamily="18" charset="0"/>
            </a:endParaRPr>
          </a:p>
        </p:txBody>
      </p:sp>
      <p:sp>
        <p:nvSpPr>
          <p:cNvPr id="7" name="TextBox 6">
            <a:extLst>
              <a:ext uri="{FF2B5EF4-FFF2-40B4-BE49-F238E27FC236}">
                <a16:creationId xmlns:a16="http://schemas.microsoft.com/office/drawing/2014/main" id="{15CA0BF4-4779-4B98-A47C-C2CC85C9426F}"/>
              </a:ext>
            </a:extLst>
          </p:cNvPr>
          <p:cNvSpPr txBox="1"/>
          <p:nvPr/>
        </p:nvSpPr>
        <p:spPr>
          <a:xfrm>
            <a:off x="1989482" y="1"/>
            <a:ext cx="8379725" cy="584775"/>
          </a:xfrm>
          <a:prstGeom prst="rect">
            <a:avLst/>
          </a:prstGeom>
          <a:noFill/>
        </p:spPr>
        <p:txBody>
          <a:bodyPr wrap="square" rtlCol="0">
            <a:spAutoFit/>
          </a:bodyPr>
          <a:lstStyle/>
          <a:p>
            <a:pPr algn="ctr"/>
            <a:r>
              <a:rPr lang="en-US" sz="3200" dirty="0">
                <a:solidFill>
                  <a:schemeClr val="tx2"/>
                </a:solidFill>
                <a:latin typeface="+mj-lt"/>
              </a:rPr>
              <a:t>Value</a:t>
            </a:r>
          </a:p>
        </p:txBody>
      </p:sp>
      <p:sp>
        <p:nvSpPr>
          <p:cNvPr id="2" name="TextBox 1">
            <a:extLst>
              <a:ext uri="{FF2B5EF4-FFF2-40B4-BE49-F238E27FC236}">
                <a16:creationId xmlns:a16="http://schemas.microsoft.com/office/drawing/2014/main" id="{BFDE9DAC-A888-4E2E-9481-F4A0F97FB51D}"/>
              </a:ext>
            </a:extLst>
          </p:cNvPr>
          <p:cNvSpPr txBox="1"/>
          <p:nvPr/>
        </p:nvSpPr>
        <p:spPr>
          <a:xfrm>
            <a:off x="609600" y="584777"/>
            <a:ext cx="10463300" cy="1015663"/>
          </a:xfrm>
          <a:prstGeom prst="rect">
            <a:avLst/>
          </a:prstGeom>
          <a:noFill/>
        </p:spPr>
        <p:txBody>
          <a:bodyPr wrap="square" rtlCol="0">
            <a:spAutoFit/>
          </a:bodyPr>
          <a:lstStyle/>
          <a:p>
            <a:pPr algn="ctr"/>
            <a:r>
              <a:rPr lang="en-US" sz="2000" dirty="0">
                <a:latin typeface="+mj-lt"/>
              </a:rPr>
              <a:t> Combines the traditional </a:t>
            </a:r>
            <a:r>
              <a:rPr lang="en-US" sz="2000" b="1" dirty="0">
                <a:solidFill>
                  <a:srgbClr val="FF0000"/>
                </a:solidFill>
                <a:latin typeface="+mj-lt"/>
              </a:rPr>
              <a:t>discipline of ethics </a:t>
            </a:r>
            <a:r>
              <a:rPr lang="en-US" sz="2000" dirty="0">
                <a:latin typeface="+mj-lt"/>
              </a:rPr>
              <a:t>with the professional activities of </a:t>
            </a:r>
            <a:r>
              <a:rPr lang="en-US" sz="2000" b="1" dirty="0">
                <a:solidFill>
                  <a:srgbClr val="FF0000"/>
                </a:solidFill>
                <a:latin typeface="+mj-lt"/>
              </a:rPr>
              <a:t>business planning</a:t>
            </a:r>
            <a:r>
              <a:rPr lang="en-US" sz="2000" dirty="0">
                <a:latin typeface="+mj-lt"/>
              </a:rPr>
              <a:t>, policy making, developing motivations for scientific research, and other activities that have a direct impact on </a:t>
            </a:r>
            <a:r>
              <a:rPr lang="en-US" sz="2000" b="1" dirty="0">
                <a:solidFill>
                  <a:srgbClr val="FF0000"/>
                </a:solidFill>
                <a:latin typeface="+mj-lt"/>
              </a:rPr>
              <a:t>people</a:t>
            </a:r>
            <a:r>
              <a:rPr lang="en-US" sz="2000" dirty="0">
                <a:latin typeface="+mj-lt"/>
              </a:rPr>
              <a:t> and the planet.</a:t>
            </a:r>
          </a:p>
        </p:txBody>
      </p:sp>
    </p:spTree>
    <p:extLst>
      <p:ext uri="{BB962C8B-B14F-4D97-AF65-F5344CB8AC3E}">
        <p14:creationId xmlns:p14="http://schemas.microsoft.com/office/powerpoint/2010/main" val="87039740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CBB719A-0B4E-80F9-D11B-5FBA3E8913B0}"/>
              </a:ext>
            </a:extLst>
          </p:cNvPr>
          <p:cNvSpPr txBox="1"/>
          <p:nvPr/>
        </p:nvSpPr>
        <p:spPr>
          <a:xfrm>
            <a:off x="4191000" y="533400"/>
            <a:ext cx="3581400"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hlinkClick r:id="rId2"/>
              </a:rPr>
              <a:t>Joy </a:t>
            </a:r>
            <a:r>
              <a:rPr lang="en-US" dirty="0" err="1">
                <a:latin typeface="Times New Roman" panose="02020603050405020304" pitchFamily="18" charset="0"/>
                <a:cs typeface="Times New Roman" panose="02020603050405020304" pitchFamily="18" charset="0"/>
                <a:hlinkClick r:id="rId2"/>
              </a:rPr>
              <a:t>Buolamwimi</a:t>
            </a:r>
            <a:r>
              <a:rPr lang="en-US" dirty="0">
                <a:latin typeface="Times New Roman" panose="02020603050405020304" pitchFamily="18" charset="0"/>
                <a:cs typeface="Times New Roman" panose="02020603050405020304" pitchFamily="18" charset="0"/>
                <a:hlinkClick r:id="rId2"/>
              </a:rPr>
              <a:t> Facial Recognition</a:t>
            </a:r>
            <a:endParaRPr lang="en-US" dirty="0">
              <a:latin typeface="Times New Roman" panose="02020603050405020304" pitchFamily="18" charset="0"/>
              <a:cs typeface="Times New Roman" panose="02020603050405020304" pitchFamily="18" charset="0"/>
            </a:endParaRPr>
          </a:p>
        </p:txBody>
      </p:sp>
      <p:pic>
        <p:nvPicPr>
          <p:cNvPr id="7" name="Picture 6" descr="Qr code&#10;&#10;Description automatically generated">
            <a:extLst>
              <a:ext uri="{FF2B5EF4-FFF2-40B4-BE49-F238E27FC236}">
                <a16:creationId xmlns:a16="http://schemas.microsoft.com/office/drawing/2014/main" id="{0C65C1D8-8439-9EB1-721F-4E0AF70A08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95800" y="1524000"/>
            <a:ext cx="2857500" cy="2857500"/>
          </a:xfrm>
          <a:prstGeom prst="rect">
            <a:avLst/>
          </a:prstGeom>
        </p:spPr>
      </p:pic>
    </p:spTree>
    <p:extLst>
      <p:ext uri="{BB962C8B-B14F-4D97-AF65-F5344CB8AC3E}">
        <p14:creationId xmlns:p14="http://schemas.microsoft.com/office/powerpoint/2010/main" val="34765754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665A429-FE05-4A91-6E3F-D92227B5BA15}"/>
              </a:ext>
            </a:extLst>
          </p:cNvPr>
          <p:cNvSpPr txBox="1"/>
          <p:nvPr/>
        </p:nvSpPr>
        <p:spPr>
          <a:xfrm>
            <a:off x="609600" y="609600"/>
            <a:ext cx="8610600" cy="1815882"/>
          </a:xfrm>
          <a:prstGeom prst="rect">
            <a:avLst/>
          </a:prstGeom>
          <a:noFill/>
        </p:spPr>
        <p:txBody>
          <a:bodyPr wrap="square" rtlCol="0">
            <a:spAutoFit/>
          </a:bodyPr>
          <a:lstStyle/>
          <a:p>
            <a:pPr marL="285750" indent="-285750">
              <a:buFont typeface="Wingdings" panose="05000000000000000000" pitchFamily="2" charset="2"/>
              <a:buChar char="Ø"/>
            </a:pPr>
            <a:r>
              <a:rPr lang="en-US" sz="2800" dirty="0">
                <a:solidFill>
                  <a:schemeClr val="bg2">
                    <a:lumMod val="25000"/>
                  </a:schemeClr>
                </a:solidFill>
                <a:latin typeface="Times New Roman" panose="02020603050405020304" pitchFamily="18" charset="0"/>
                <a:cs typeface="Times New Roman" panose="02020603050405020304" pitchFamily="18" charset="0"/>
              </a:rPr>
              <a:t> Data as a Societal Level Influence</a:t>
            </a:r>
          </a:p>
          <a:p>
            <a:pPr marL="285750" indent="-285750">
              <a:buFont typeface="Wingdings" panose="05000000000000000000" pitchFamily="2" charset="2"/>
              <a:buChar char="Ø"/>
            </a:pPr>
            <a:r>
              <a:rPr lang="en-US" sz="2800" dirty="0">
                <a:solidFill>
                  <a:schemeClr val="bg2">
                    <a:lumMod val="25000"/>
                  </a:schemeClr>
                </a:solidFill>
                <a:latin typeface="Times New Roman" panose="02020603050405020304" pitchFamily="18" charset="0"/>
                <a:cs typeface="Times New Roman" panose="02020603050405020304" pitchFamily="18" charset="0"/>
              </a:rPr>
              <a:t> History/Evolution of Data Science  </a:t>
            </a:r>
          </a:p>
          <a:p>
            <a:pPr marL="285750" indent="-285750">
              <a:buFont typeface="Wingdings" panose="05000000000000000000" pitchFamily="2" charset="2"/>
              <a:buChar char="Ø"/>
            </a:pPr>
            <a:r>
              <a:rPr lang="en-US" sz="2800" dirty="0">
                <a:solidFill>
                  <a:schemeClr val="bg2">
                    <a:lumMod val="25000"/>
                  </a:schemeClr>
                </a:solidFill>
                <a:latin typeface="Times New Roman" panose="02020603050405020304" pitchFamily="18" charset="0"/>
                <a:cs typeface="Times New Roman" panose="02020603050405020304" pitchFamily="18" charset="0"/>
              </a:rPr>
              <a:t> Defining a Field </a:t>
            </a:r>
          </a:p>
          <a:p>
            <a:pPr marL="285750" indent="-285750">
              <a:buFont typeface="Wingdings" panose="05000000000000000000" pitchFamily="2" charset="2"/>
              <a:buChar char="Ø"/>
            </a:pPr>
            <a:r>
              <a:rPr lang="en-US" sz="2800" dirty="0">
                <a:solidFill>
                  <a:schemeClr val="bg2">
                    <a:lumMod val="25000"/>
                  </a:schemeClr>
                </a:solidFill>
                <a:latin typeface="Times New Roman" panose="02020603050405020304" pitchFamily="18" charset="0"/>
                <a:cs typeface="Times New Roman" panose="02020603050405020304" pitchFamily="18" charset="0"/>
              </a:rPr>
              <a:t> Course Overview </a:t>
            </a:r>
          </a:p>
        </p:txBody>
      </p:sp>
    </p:spTree>
    <p:extLst>
      <p:ext uri="{BB962C8B-B14F-4D97-AF65-F5344CB8AC3E}">
        <p14:creationId xmlns:p14="http://schemas.microsoft.com/office/powerpoint/2010/main" val="395950910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48A992E-ECEC-4FD9-939A-1FB8F0352E53}"/>
              </a:ext>
            </a:extLst>
          </p:cNvPr>
          <p:cNvSpPr txBox="1"/>
          <p:nvPr/>
        </p:nvSpPr>
        <p:spPr>
          <a:xfrm>
            <a:off x="1981200" y="2438401"/>
            <a:ext cx="8458200" cy="3170099"/>
          </a:xfrm>
          <a:prstGeom prst="rect">
            <a:avLst/>
          </a:prstGeom>
          <a:noFill/>
        </p:spPr>
        <p:txBody>
          <a:bodyPr wrap="square" rtlCol="0">
            <a:spAutoFit/>
          </a:bodyPr>
          <a:lstStyle>
            <a:defPPr>
              <a:defRPr lang="en-US"/>
            </a:defPPr>
            <a:lvl1pPr marL="285750" indent="-285750">
              <a:buFont typeface="Wingdings" panose="05000000000000000000" pitchFamily="2" charset="2"/>
              <a:buChar char="Ø"/>
              <a:defRPr sz="2000" u="sng">
                <a:latin typeface="Times New Roman" panose="02020603050405020304" pitchFamily="18" charset="0"/>
                <a:cs typeface="Times New Roman" panose="02020603050405020304" pitchFamily="18" charset="0"/>
              </a:defRPr>
            </a:lvl1pPr>
          </a:lstStyle>
          <a:p>
            <a:r>
              <a:rPr lang="en-US" dirty="0">
                <a:latin typeface="+mj-lt"/>
              </a:rPr>
              <a:t>Key tensions</a:t>
            </a:r>
            <a:r>
              <a:rPr lang="en-US" u="none" dirty="0">
                <a:latin typeface="+mj-lt"/>
              </a:rPr>
              <a:t>: development vs production, volume vs speed.</a:t>
            </a:r>
          </a:p>
          <a:p>
            <a:endParaRPr lang="en-US" dirty="0">
              <a:latin typeface="+mj-lt"/>
            </a:endParaRPr>
          </a:p>
          <a:p>
            <a:r>
              <a:rPr lang="en-US" dirty="0">
                <a:latin typeface="+mj-lt"/>
              </a:rPr>
              <a:t>Common theme</a:t>
            </a:r>
            <a:r>
              <a:rPr lang="en-US" u="none" dirty="0">
                <a:latin typeface="+mj-lt"/>
              </a:rPr>
              <a:t>: building </a:t>
            </a:r>
          </a:p>
          <a:p>
            <a:endParaRPr lang="en-US" dirty="0">
              <a:latin typeface="+mj-lt"/>
            </a:endParaRPr>
          </a:p>
          <a:p>
            <a:r>
              <a:rPr lang="en-US" dirty="0">
                <a:latin typeface="+mj-lt"/>
              </a:rPr>
              <a:t>Keywords</a:t>
            </a:r>
            <a:r>
              <a:rPr lang="en-US" u="none" dirty="0">
                <a:latin typeface="+mj-lt"/>
              </a:rPr>
              <a:t>: infrastructure, data systems, data engineering, the cloud, networks, hardware, software, programming languages, big data management, benchmarking, continuous integration, availability, cybersecurity.</a:t>
            </a:r>
          </a:p>
          <a:p>
            <a:endParaRPr lang="en-US" dirty="0">
              <a:latin typeface="+mj-lt"/>
            </a:endParaRPr>
          </a:p>
          <a:p>
            <a:r>
              <a:rPr lang="en-US" dirty="0">
                <a:latin typeface="+mj-lt"/>
              </a:rPr>
              <a:t>Values</a:t>
            </a:r>
            <a:r>
              <a:rPr lang="en-US" u="none" dirty="0">
                <a:latin typeface="+mj-lt"/>
              </a:rPr>
              <a:t>: speed, stability, robustness, resilience, uptime.</a:t>
            </a:r>
          </a:p>
        </p:txBody>
      </p:sp>
      <p:sp>
        <p:nvSpPr>
          <p:cNvPr id="6" name="TextBox 5">
            <a:extLst>
              <a:ext uri="{FF2B5EF4-FFF2-40B4-BE49-F238E27FC236}">
                <a16:creationId xmlns:a16="http://schemas.microsoft.com/office/drawing/2014/main" id="{ECBC9954-C44A-4B1D-A2DC-80A7C03E2C53}"/>
              </a:ext>
            </a:extLst>
          </p:cNvPr>
          <p:cNvSpPr txBox="1"/>
          <p:nvPr/>
        </p:nvSpPr>
        <p:spPr>
          <a:xfrm>
            <a:off x="1752601" y="13382"/>
            <a:ext cx="8379725" cy="584775"/>
          </a:xfrm>
          <a:prstGeom prst="rect">
            <a:avLst/>
          </a:prstGeom>
          <a:noFill/>
        </p:spPr>
        <p:txBody>
          <a:bodyPr wrap="square" rtlCol="0">
            <a:spAutoFit/>
          </a:bodyPr>
          <a:lstStyle/>
          <a:p>
            <a:pPr algn="ctr"/>
            <a:r>
              <a:rPr lang="en-US" sz="3200" dirty="0">
                <a:solidFill>
                  <a:schemeClr val="tx2"/>
                </a:solidFill>
                <a:latin typeface="+mj-lt"/>
              </a:rPr>
              <a:t>Systems</a:t>
            </a:r>
          </a:p>
        </p:txBody>
      </p:sp>
      <p:sp>
        <p:nvSpPr>
          <p:cNvPr id="2" name="TextBox 1">
            <a:extLst>
              <a:ext uri="{FF2B5EF4-FFF2-40B4-BE49-F238E27FC236}">
                <a16:creationId xmlns:a16="http://schemas.microsoft.com/office/drawing/2014/main" id="{1507B869-D9C8-4029-88E2-88C856A528E4}"/>
              </a:ext>
            </a:extLst>
          </p:cNvPr>
          <p:cNvSpPr txBox="1"/>
          <p:nvPr/>
        </p:nvSpPr>
        <p:spPr>
          <a:xfrm>
            <a:off x="2133600" y="779614"/>
            <a:ext cx="7772400" cy="1754326"/>
          </a:xfrm>
          <a:prstGeom prst="rect">
            <a:avLst/>
          </a:prstGeom>
          <a:noFill/>
        </p:spPr>
        <p:txBody>
          <a:bodyPr wrap="square" rtlCol="0">
            <a:spAutoFit/>
          </a:bodyPr>
          <a:lstStyle/>
          <a:p>
            <a:pPr algn="ctr"/>
            <a:r>
              <a:rPr lang="en-US" dirty="0">
                <a:latin typeface="+mj-lt"/>
              </a:rPr>
              <a:t>Infrastructure systems and architectures to </a:t>
            </a:r>
            <a:r>
              <a:rPr lang="en-US" b="1" dirty="0">
                <a:solidFill>
                  <a:srgbClr val="FF0000"/>
                </a:solidFill>
                <a:latin typeface="+mj-lt"/>
              </a:rPr>
              <a:t>support working with big data </a:t>
            </a:r>
            <a:r>
              <a:rPr lang="en-US" dirty="0">
                <a:latin typeface="+mj-lt"/>
              </a:rPr>
              <a:t>— big in terms of </a:t>
            </a:r>
            <a:r>
              <a:rPr lang="en-US" u="sng" dirty="0">
                <a:latin typeface="+mj-lt"/>
                <a:hlinkClick r:id="rId2"/>
              </a:rPr>
              <a:t>volume, velocity, and variety</a:t>
            </a:r>
            <a:r>
              <a:rPr lang="en-US" dirty="0">
                <a:latin typeface="+mj-lt"/>
              </a:rPr>
              <a:t> — and building high performance pipelines in both development and production environments. It includes the broad areas of </a:t>
            </a:r>
            <a:r>
              <a:rPr lang="en-US" b="1" dirty="0">
                <a:solidFill>
                  <a:srgbClr val="FF0000"/>
                </a:solidFill>
                <a:latin typeface="+mj-lt"/>
              </a:rPr>
              <a:t>hardware and software (programming) </a:t>
            </a:r>
            <a:r>
              <a:rPr lang="en-US" dirty="0">
                <a:latin typeface="+mj-lt"/>
              </a:rPr>
              <a:t>as such — computer technology as opposed to computer science. </a:t>
            </a:r>
          </a:p>
        </p:txBody>
      </p:sp>
    </p:spTree>
    <p:extLst>
      <p:ext uri="{BB962C8B-B14F-4D97-AF65-F5344CB8AC3E}">
        <p14:creationId xmlns:p14="http://schemas.microsoft.com/office/powerpoint/2010/main" val="371936019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descr="A monkey sitting at a desk with a computer&#10;&#10;Description automatically generated with medium confidence">
            <a:extLst>
              <a:ext uri="{FF2B5EF4-FFF2-40B4-BE49-F238E27FC236}">
                <a16:creationId xmlns:a16="http://schemas.microsoft.com/office/drawing/2014/main" id="{4B080302-4E7D-B1F3-7C4C-5FB2CA84E1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38400" y="1371600"/>
            <a:ext cx="6502400" cy="3657600"/>
          </a:xfrm>
          <a:prstGeom prst="rect">
            <a:avLst/>
          </a:prstGeom>
        </p:spPr>
      </p:pic>
    </p:spTree>
    <p:extLst>
      <p:ext uri="{BB962C8B-B14F-4D97-AF65-F5344CB8AC3E}">
        <p14:creationId xmlns:p14="http://schemas.microsoft.com/office/powerpoint/2010/main" val="37573300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ECBC9954-C44A-4B1D-A2DC-80A7C03E2C53}"/>
              </a:ext>
            </a:extLst>
          </p:cNvPr>
          <p:cNvSpPr txBox="1"/>
          <p:nvPr/>
        </p:nvSpPr>
        <p:spPr>
          <a:xfrm>
            <a:off x="1752601" y="13382"/>
            <a:ext cx="8379725" cy="584775"/>
          </a:xfrm>
          <a:prstGeom prst="rect">
            <a:avLst/>
          </a:prstGeom>
          <a:noFill/>
        </p:spPr>
        <p:txBody>
          <a:bodyPr wrap="square" rtlCol="0">
            <a:spAutoFit/>
          </a:bodyPr>
          <a:lstStyle/>
          <a:p>
            <a:pPr algn="ctr"/>
            <a:r>
              <a:rPr lang="en-US" sz="3200" dirty="0">
                <a:solidFill>
                  <a:schemeClr val="tx2"/>
                </a:solidFill>
                <a:latin typeface="Bodoni MT" panose="02070603080606020203" pitchFamily="18" charset="0"/>
              </a:rPr>
              <a:t>Practice</a:t>
            </a:r>
          </a:p>
        </p:txBody>
      </p:sp>
      <p:sp>
        <p:nvSpPr>
          <p:cNvPr id="2" name="TextBox 1">
            <a:extLst>
              <a:ext uri="{FF2B5EF4-FFF2-40B4-BE49-F238E27FC236}">
                <a16:creationId xmlns:a16="http://schemas.microsoft.com/office/drawing/2014/main" id="{860C78E9-3182-4EDD-8EAB-2B250B5DBDD2}"/>
              </a:ext>
            </a:extLst>
          </p:cNvPr>
          <p:cNvSpPr txBox="1"/>
          <p:nvPr/>
        </p:nvSpPr>
        <p:spPr>
          <a:xfrm>
            <a:off x="76200" y="598157"/>
            <a:ext cx="12039600" cy="4893647"/>
          </a:xfrm>
          <a:prstGeom prst="rect">
            <a:avLst/>
          </a:prstGeom>
          <a:noFill/>
        </p:spPr>
        <p:txBody>
          <a:bodyPr wrap="square" rtlCol="0">
            <a:spAutoFit/>
          </a:bodyPr>
          <a:lstStyle/>
          <a:p>
            <a:pPr algn="ctr"/>
            <a:r>
              <a:rPr lang="en-US" sz="2400" dirty="0">
                <a:latin typeface="+mj-lt"/>
              </a:rPr>
              <a:t>This area consists of actual activities that brings </a:t>
            </a:r>
            <a:r>
              <a:rPr lang="en-US" sz="2400" b="1" dirty="0">
                <a:solidFill>
                  <a:srgbClr val="FF0000"/>
                </a:solidFill>
                <a:latin typeface="+mj-lt"/>
              </a:rPr>
              <a:t>people together to combine expertise</a:t>
            </a:r>
            <a:r>
              <a:rPr lang="en-US" sz="2400" dirty="0">
                <a:latin typeface="+mj-lt"/>
              </a:rPr>
              <a:t> from each of the four areas. It is characterized by data science teams working together and with external parties to develop solutions and projects that are responsible, authentic, effective, and efficient. </a:t>
            </a:r>
          </a:p>
          <a:p>
            <a:pPr algn="ctr"/>
            <a:endParaRPr lang="en-US" sz="2400" dirty="0">
              <a:latin typeface="+mj-lt"/>
            </a:endParaRPr>
          </a:p>
          <a:p>
            <a:pPr marL="342900" indent="-342900">
              <a:buFont typeface="Wingdings" panose="05000000000000000000" pitchFamily="2" charset="2"/>
              <a:buChar char="Ø"/>
            </a:pPr>
            <a:r>
              <a:rPr lang="en-US" sz="2400" dirty="0">
                <a:latin typeface="+mj-lt"/>
              </a:rPr>
              <a:t>Working to develop a dozen or more external concentration that students can pursue – examples neuroscience, digital humanities, forecasting and educational analytics. </a:t>
            </a:r>
          </a:p>
          <a:p>
            <a:pPr marL="800100" lvl="1" indent="-342900">
              <a:buFont typeface="Wingdings" panose="05000000000000000000" pitchFamily="2" charset="2"/>
              <a:buChar char="v"/>
            </a:pPr>
            <a:r>
              <a:rPr lang="en-US" sz="2400" dirty="0">
                <a:latin typeface="+mj-lt"/>
              </a:rPr>
              <a:t>This is a non-trivial departure from most current undergraduate models.</a:t>
            </a:r>
          </a:p>
          <a:p>
            <a:pPr lvl="1"/>
            <a:r>
              <a:rPr lang="en-US" sz="2400" dirty="0">
                <a:latin typeface="+mj-lt"/>
              </a:rPr>
              <a:t> </a:t>
            </a:r>
          </a:p>
          <a:p>
            <a:pPr marL="342900" indent="-342900">
              <a:buFont typeface="Wingdings" panose="05000000000000000000" pitchFamily="2" charset="2"/>
              <a:buChar char="Ø"/>
            </a:pPr>
            <a:r>
              <a:rPr lang="en-US" sz="2400" dirty="0">
                <a:latin typeface="+mj-lt"/>
              </a:rPr>
              <a:t>Research experiences will be provided throughout the 3 years </a:t>
            </a:r>
          </a:p>
          <a:p>
            <a:endParaRPr lang="en-US" sz="2400" dirty="0">
              <a:latin typeface="+mj-lt"/>
            </a:endParaRPr>
          </a:p>
          <a:p>
            <a:pPr marL="342900" indent="-342900">
              <a:buFont typeface="Wingdings" panose="05000000000000000000" pitchFamily="2" charset="2"/>
              <a:buChar char="Ø"/>
            </a:pPr>
            <a:r>
              <a:rPr lang="en-US" sz="2400" dirty="0">
                <a:latin typeface="+mj-lt"/>
              </a:rPr>
              <a:t>Develop pathways into applied graduate programs </a:t>
            </a:r>
          </a:p>
          <a:p>
            <a:endParaRPr lang="en-US" sz="2400" dirty="0">
              <a:latin typeface="+mj-lt"/>
            </a:endParaRPr>
          </a:p>
        </p:txBody>
      </p:sp>
    </p:spTree>
    <p:extLst>
      <p:ext uri="{BB962C8B-B14F-4D97-AF65-F5344CB8AC3E}">
        <p14:creationId xmlns:p14="http://schemas.microsoft.com/office/powerpoint/2010/main" val="361335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mph" presetSubtype="0" fill="hold" nodeType="clickEffect">
                                  <p:stCondLst>
                                    <p:cond delay="0"/>
                                  </p:stCondLst>
                                  <p:iterate type="lt">
                                    <p:tmPct val="4000"/>
                                  </p:iterate>
                                  <p:childTnLst>
                                    <p:set>
                                      <p:cBhvr override="childStyle">
                                        <p:cTn id="6" dur="500" fill="hold"/>
                                        <p:tgtEl>
                                          <p:spTgt spid="2">
                                            <p:txEl>
                                              <p:pRg st="3" end="3"/>
                                            </p:txEl>
                                          </p:spTgt>
                                        </p:tgtEl>
                                        <p:attrNameLst>
                                          <p:attrName>style.color</p:attrName>
                                        </p:attrNameLst>
                                      </p:cBhvr>
                                      <p:to>
                                        <p:clrVal>
                                          <a:srgbClr val="F23704"/>
                                        </p:clrVal>
                                      </p:to>
                                    </p:set>
                                    <p:set>
                                      <p:cBhvr>
                                        <p:cTn id="7" dur="500" fill="hold"/>
                                        <p:tgtEl>
                                          <p:spTgt spid="2">
                                            <p:txEl>
                                              <p:pRg st="3" end="3"/>
                                            </p:txEl>
                                          </p:spTgt>
                                        </p:tgtEl>
                                        <p:attrNameLst>
                                          <p:attrName>fillcolor</p:attrName>
                                        </p:attrNameLst>
                                      </p:cBhvr>
                                      <p:to>
                                        <p:clrVal>
                                          <a:srgbClr val="F23704"/>
                                        </p:clrVal>
                                      </p:to>
                                    </p:set>
                                    <p:set>
                                      <p:cBhvr>
                                        <p:cTn id="8" dur="500" fill="hold"/>
                                        <p:tgtEl>
                                          <p:spTgt spid="2">
                                            <p:txEl>
                                              <p:pRg st="3" end="3"/>
                                            </p:txEl>
                                          </p:spTgt>
                                        </p:tgtEl>
                                        <p:attrNameLst>
                                          <p:attrName>fill.type</p:attrName>
                                        </p:attrNameLst>
                                      </p:cBhvr>
                                      <p:to>
                                        <p:strVal val="solid"/>
                                      </p:to>
                                    </p:set>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animEffect transition="in" filter="fade">
                                      <p:cBhvr>
                                        <p:cTn id="13" dur="1000"/>
                                        <p:tgtEl>
                                          <p:spTgt spid="2">
                                            <p:txEl>
                                              <p:pRg st="5" end="5"/>
                                            </p:txEl>
                                          </p:spTgt>
                                        </p:tgtEl>
                                      </p:cBhvr>
                                    </p:animEffect>
                                    <p:anim calcmode="lin" valueType="num">
                                      <p:cBhvr>
                                        <p:cTn id="14" dur="1000" fill="hold"/>
                                        <p:tgtEl>
                                          <p:spTgt spid="2">
                                            <p:txEl>
                                              <p:pRg st="5" end="5"/>
                                            </p:txEl>
                                          </p:spTgt>
                                        </p:tgtEl>
                                        <p:attrNameLst>
                                          <p:attrName>ppt_x</p:attrName>
                                        </p:attrNameLst>
                                      </p:cBhvr>
                                      <p:tavLst>
                                        <p:tav tm="0">
                                          <p:val>
                                            <p:strVal val="#ppt_x"/>
                                          </p:val>
                                        </p:tav>
                                        <p:tav tm="100000">
                                          <p:val>
                                            <p:strVal val="#ppt_x"/>
                                          </p:val>
                                        </p:tav>
                                      </p:tavLst>
                                    </p:anim>
                                    <p:anim calcmode="lin" valueType="num">
                                      <p:cBhvr>
                                        <p:cTn id="15" dur="1000" fill="hold"/>
                                        <p:tgtEl>
                                          <p:spTgt spid="2">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2">
                                            <p:txEl>
                                              <p:pRg st="7" end="7"/>
                                            </p:txEl>
                                          </p:spTgt>
                                        </p:tgtEl>
                                        <p:attrNameLst>
                                          <p:attrName>style.visibility</p:attrName>
                                        </p:attrNameLst>
                                      </p:cBhvr>
                                      <p:to>
                                        <p:strVal val="visible"/>
                                      </p:to>
                                    </p:set>
                                    <p:animEffect transition="in" filter="fade">
                                      <p:cBhvr>
                                        <p:cTn id="20" dur="1000"/>
                                        <p:tgtEl>
                                          <p:spTgt spid="2">
                                            <p:txEl>
                                              <p:pRg st="7" end="7"/>
                                            </p:txEl>
                                          </p:spTgt>
                                        </p:tgtEl>
                                      </p:cBhvr>
                                    </p:animEffect>
                                    <p:anim calcmode="lin" valueType="num">
                                      <p:cBhvr>
                                        <p:cTn id="21" dur="1000" fill="hold"/>
                                        <p:tgtEl>
                                          <p:spTgt spid="2">
                                            <p:txEl>
                                              <p:pRg st="7" end="7"/>
                                            </p:txEl>
                                          </p:spTgt>
                                        </p:tgtEl>
                                        <p:attrNameLst>
                                          <p:attrName>ppt_x</p:attrName>
                                        </p:attrNameLst>
                                      </p:cBhvr>
                                      <p:tavLst>
                                        <p:tav tm="0">
                                          <p:val>
                                            <p:strVal val="#ppt_x"/>
                                          </p:val>
                                        </p:tav>
                                        <p:tav tm="100000">
                                          <p:val>
                                            <p:strVal val="#ppt_x"/>
                                          </p:val>
                                        </p:tav>
                                      </p:tavLst>
                                    </p:anim>
                                    <p:anim calcmode="lin" valueType="num">
                                      <p:cBhvr>
                                        <p:cTn id="22" dur="1000" fill="hold"/>
                                        <p:tgtEl>
                                          <p:spTgt spid="2">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563ACF-93DC-DE7D-A377-199EE2CC0067}"/>
              </a:ext>
            </a:extLst>
          </p:cNvPr>
          <p:cNvSpPr>
            <a:spLocks noGrp="1"/>
          </p:cNvSpPr>
          <p:nvPr>
            <p:ph type="title"/>
          </p:nvPr>
        </p:nvSpPr>
        <p:spPr>
          <a:xfrm>
            <a:off x="2362200" y="1905000"/>
            <a:ext cx="6553200" cy="731520"/>
          </a:xfrm>
        </p:spPr>
        <p:txBody>
          <a:bodyPr>
            <a:normAutofit/>
          </a:bodyPr>
          <a:lstStyle/>
          <a:p>
            <a:r>
              <a:rPr lang="en-US" sz="3600" dirty="0"/>
              <a:t>Course Overview</a:t>
            </a:r>
          </a:p>
        </p:txBody>
      </p:sp>
      <p:sp>
        <p:nvSpPr>
          <p:cNvPr id="4" name="Slide Number Placeholder 3">
            <a:extLst>
              <a:ext uri="{FF2B5EF4-FFF2-40B4-BE49-F238E27FC236}">
                <a16:creationId xmlns:a16="http://schemas.microsoft.com/office/drawing/2014/main" id="{7D1AF3DC-C234-031F-9EDB-7431503F27B4}"/>
              </a:ext>
            </a:extLst>
          </p:cNvPr>
          <p:cNvSpPr>
            <a:spLocks noGrp="1"/>
          </p:cNvSpPr>
          <p:nvPr>
            <p:ph type="sldNum" sz="quarter" idx="12"/>
          </p:nvPr>
        </p:nvSpPr>
        <p:spPr/>
        <p:txBody>
          <a:bodyPr/>
          <a:lstStyle/>
          <a:p>
            <a:fld id="{5ACD0CF0-90CC-9C41-A77B-2776398A8C8B}" type="slidenum">
              <a:rPr lang="en-US" smtClean="0"/>
              <a:pPr/>
              <a:t>43</a:t>
            </a:fld>
            <a:endParaRPr lang="en-US"/>
          </a:p>
        </p:txBody>
      </p:sp>
    </p:spTree>
    <p:extLst>
      <p:ext uri="{BB962C8B-B14F-4D97-AF65-F5344CB8AC3E}">
        <p14:creationId xmlns:p14="http://schemas.microsoft.com/office/powerpoint/2010/main" val="71246591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FC4EE16-2F6F-45DC-BB3E-33E0DCAE6A78}"/>
              </a:ext>
            </a:extLst>
          </p:cNvPr>
          <p:cNvSpPr txBox="1"/>
          <p:nvPr/>
        </p:nvSpPr>
        <p:spPr>
          <a:xfrm>
            <a:off x="1676400" y="66654"/>
            <a:ext cx="8686800" cy="4924425"/>
          </a:xfrm>
          <a:prstGeom prst="rect">
            <a:avLst/>
          </a:prstGeom>
          <a:noFill/>
        </p:spPr>
        <p:txBody>
          <a:bodyPr wrap="square">
            <a:spAutoFit/>
          </a:bodyPr>
          <a:lstStyle/>
          <a:p>
            <a:r>
              <a:rPr lang="en-US" sz="2000" b="1" dirty="0"/>
              <a:t>Dream Job Discussion</a:t>
            </a:r>
          </a:p>
          <a:p>
            <a:endParaRPr lang="en-US" dirty="0">
              <a:effectLst/>
            </a:endParaRPr>
          </a:p>
          <a:p>
            <a:r>
              <a:rPr lang="en-US" dirty="0">
                <a:effectLst/>
              </a:rPr>
              <a:t>Find a data science "dream job". Assume for a moment that you are destined to be a Data Scientist! March bravely onto the world wide web and find your data scientist dream job, then let's talk about it.  Requirements: must-have "data scientist" in the title Not a requirement - to be a real job, want to create your own...please do, we would all love to hear about it.</a:t>
            </a:r>
            <a:endParaRPr lang="en-US" dirty="0"/>
          </a:p>
          <a:p>
            <a:r>
              <a:rPr lang="en-US" dirty="0"/>
              <a:t> </a:t>
            </a:r>
          </a:p>
          <a:p>
            <a:endParaRPr lang="en-US" dirty="0"/>
          </a:p>
          <a:p>
            <a:endParaRPr lang="en-US" dirty="0"/>
          </a:p>
          <a:p>
            <a:r>
              <a:rPr lang="en-US" sz="2400" b="1" dirty="0"/>
              <a:t>Answer these questions</a:t>
            </a:r>
          </a:p>
          <a:p>
            <a:endParaRPr lang="en-US" b="1" dirty="0"/>
          </a:p>
          <a:p>
            <a:r>
              <a:rPr lang="en-US" dirty="0">
                <a:effectLst/>
              </a:rPr>
              <a:t>     - What do I love about this job (salary, company, mission, area of focus, location...etc.)?</a:t>
            </a:r>
            <a:endParaRPr lang="en-US" dirty="0"/>
          </a:p>
          <a:p>
            <a:r>
              <a:rPr lang="en-US" dirty="0"/>
              <a:t> </a:t>
            </a:r>
            <a:r>
              <a:rPr lang="en-US" dirty="0">
                <a:effectLst/>
              </a:rPr>
              <a:t>     - Which components of the Data Science framework are represented (if you can tell)? </a:t>
            </a:r>
            <a:endParaRPr lang="en-US" dirty="0"/>
          </a:p>
          <a:p>
            <a:r>
              <a:rPr lang="en-US" dirty="0">
                <a:effectLst/>
              </a:rPr>
              <a:t>     - What do I need to know to do this job (coding, databases, how to build a self-actualizing and empathetic robot..</a:t>
            </a:r>
            <a:r>
              <a:rPr lang="en-US" dirty="0" err="1">
                <a:effectLst/>
              </a:rPr>
              <a:t>etc</a:t>
            </a:r>
            <a:r>
              <a:rPr lang="en-US" dirty="0">
                <a:effectLst/>
              </a:rPr>
              <a:t>)? </a:t>
            </a:r>
            <a:endParaRPr lang="en-US" dirty="0"/>
          </a:p>
          <a:p>
            <a:r>
              <a:rPr lang="en-US" dirty="0">
                <a:effectLst/>
              </a:rPr>
              <a:t>     - How much of what is required do I already know? (0%....100%)?</a:t>
            </a:r>
            <a:endParaRPr lang="en-US" dirty="0"/>
          </a:p>
        </p:txBody>
      </p:sp>
    </p:spTree>
    <p:extLst>
      <p:ext uri="{BB962C8B-B14F-4D97-AF65-F5344CB8AC3E}">
        <p14:creationId xmlns:p14="http://schemas.microsoft.com/office/powerpoint/2010/main" val="19140477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F0F575B-7D26-D6F6-A7D7-20E5C8E504C5}"/>
              </a:ext>
            </a:extLst>
          </p:cNvPr>
          <p:cNvSpPr>
            <a:spLocks noGrp="1"/>
          </p:cNvSpPr>
          <p:nvPr>
            <p:ph type="sldNum" sz="quarter" idx="12"/>
          </p:nvPr>
        </p:nvSpPr>
        <p:spPr/>
        <p:txBody>
          <a:bodyPr/>
          <a:lstStyle/>
          <a:p>
            <a:fld id="{5ACD0CF0-90CC-9C41-A77B-2776398A8C8B}" type="slidenum">
              <a:rPr lang="en-US" smtClean="0"/>
              <a:pPr/>
              <a:t>5</a:t>
            </a:fld>
            <a:endParaRPr lang="en-US"/>
          </a:p>
        </p:txBody>
      </p:sp>
      <p:sp>
        <p:nvSpPr>
          <p:cNvPr id="5" name="TextBox 4">
            <a:extLst>
              <a:ext uri="{FF2B5EF4-FFF2-40B4-BE49-F238E27FC236}">
                <a16:creationId xmlns:a16="http://schemas.microsoft.com/office/drawing/2014/main" id="{54E0C215-00E3-5323-F2FD-5060778B2370}"/>
              </a:ext>
            </a:extLst>
          </p:cNvPr>
          <p:cNvSpPr txBox="1"/>
          <p:nvPr/>
        </p:nvSpPr>
        <p:spPr>
          <a:xfrm>
            <a:off x="2629711" y="1600200"/>
            <a:ext cx="6477000" cy="584775"/>
          </a:xfrm>
          <a:prstGeom prst="rect">
            <a:avLst/>
          </a:prstGeom>
          <a:noFill/>
        </p:spPr>
        <p:txBody>
          <a:bodyPr wrap="square" rtlCol="0">
            <a:spAutoFit/>
          </a:bodyPr>
          <a:lstStyle/>
          <a:p>
            <a:pPr lvl="1" algn="ctr">
              <a:defRPr/>
            </a:pPr>
            <a:r>
              <a:rPr lang="en-US" sz="3200" b="1" dirty="0">
                <a:solidFill>
                  <a:schemeClr val="bg2">
                    <a:lumMod val="25000"/>
                  </a:schemeClr>
                </a:solidFill>
                <a:latin typeface="Book Antiqua" charset="0"/>
              </a:rPr>
              <a:t>Data Age? </a:t>
            </a:r>
          </a:p>
        </p:txBody>
      </p:sp>
    </p:spTree>
    <p:extLst>
      <p:ext uri="{BB962C8B-B14F-4D97-AF65-F5344CB8AC3E}">
        <p14:creationId xmlns:p14="http://schemas.microsoft.com/office/powerpoint/2010/main" val="863215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picture containing diagram&#10;&#10;Description automatically generated">
            <a:extLst>
              <a:ext uri="{FF2B5EF4-FFF2-40B4-BE49-F238E27FC236}">
                <a16:creationId xmlns:a16="http://schemas.microsoft.com/office/drawing/2014/main" id="{0F3341B1-5E3E-A1BD-A3EE-783B6637FB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38400" y="0"/>
            <a:ext cx="7210425" cy="6858000"/>
          </a:xfrm>
          <a:prstGeom prst="rect">
            <a:avLst/>
          </a:prstGeom>
        </p:spPr>
      </p:pic>
      <p:sp>
        <p:nvSpPr>
          <p:cNvPr id="9" name="Flowchart: Connector 8">
            <a:extLst>
              <a:ext uri="{FF2B5EF4-FFF2-40B4-BE49-F238E27FC236}">
                <a16:creationId xmlns:a16="http://schemas.microsoft.com/office/drawing/2014/main" id="{252205C8-C6B1-9BE0-60DC-0FE309732B2B}"/>
              </a:ext>
            </a:extLst>
          </p:cNvPr>
          <p:cNvSpPr/>
          <p:nvPr/>
        </p:nvSpPr>
        <p:spPr>
          <a:xfrm>
            <a:off x="5098689" y="2567439"/>
            <a:ext cx="1888679" cy="1734206"/>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t>?</a:t>
            </a:r>
            <a:endParaRPr lang="en-US" dirty="0"/>
          </a:p>
        </p:txBody>
      </p:sp>
    </p:spTree>
    <p:extLst>
      <p:ext uri="{BB962C8B-B14F-4D97-AF65-F5344CB8AC3E}">
        <p14:creationId xmlns:p14="http://schemas.microsoft.com/office/powerpoint/2010/main" val="8648333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CA709EE-1BC7-D844-07A6-3B383D1F7508}"/>
              </a:ext>
            </a:extLst>
          </p:cNvPr>
          <p:cNvSpPr>
            <a:spLocks noGrp="1"/>
          </p:cNvSpPr>
          <p:nvPr>
            <p:ph type="dt" sz="half" idx="10"/>
          </p:nvPr>
        </p:nvSpPr>
        <p:spPr/>
        <p:txBody>
          <a:bodyPr/>
          <a:lstStyle/>
          <a:p>
            <a:pPr>
              <a:defRPr/>
            </a:pPr>
            <a:fld id="{10DA1A4F-3D9D-4EC4-B0B1-93E85D9B25FE}" type="datetime1">
              <a:rPr lang="en-US" smtClean="0"/>
              <a:t>1/23/2023</a:t>
            </a:fld>
            <a:endParaRPr lang="en-US" dirty="0"/>
          </a:p>
        </p:txBody>
      </p:sp>
      <p:sp>
        <p:nvSpPr>
          <p:cNvPr id="3" name="Slide Number Placeholder 2">
            <a:extLst>
              <a:ext uri="{FF2B5EF4-FFF2-40B4-BE49-F238E27FC236}">
                <a16:creationId xmlns:a16="http://schemas.microsoft.com/office/drawing/2014/main" id="{48B695BE-F842-F28C-D3CA-5419C2D904CF}"/>
              </a:ext>
            </a:extLst>
          </p:cNvPr>
          <p:cNvSpPr>
            <a:spLocks noGrp="1"/>
          </p:cNvSpPr>
          <p:nvPr>
            <p:ph type="sldNum" sz="quarter" idx="11"/>
          </p:nvPr>
        </p:nvSpPr>
        <p:spPr/>
        <p:txBody>
          <a:bodyPr/>
          <a:lstStyle/>
          <a:p>
            <a:pPr>
              <a:defRPr/>
            </a:pPr>
            <a:fld id="{BF5384DF-3CC5-CF4E-9FE1-5084770CC286}" type="slidenum">
              <a:rPr lang="en-US" smtClean="0"/>
              <a:pPr>
                <a:defRPr/>
              </a:pPr>
              <a:t>7</a:t>
            </a:fld>
            <a:endParaRPr lang="en-US" dirty="0"/>
          </a:p>
        </p:txBody>
      </p:sp>
      <p:pic>
        <p:nvPicPr>
          <p:cNvPr id="5" name="Picture 4">
            <a:extLst>
              <a:ext uri="{FF2B5EF4-FFF2-40B4-BE49-F238E27FC236}">
                <a16:creationId xmlns:a16="http://schemas.microsoft.com/office/drawing/2014/main" id="{F5B66248-8B25-56A6-7143-896D65631E7A}"/>
              </a:ext>
            </a:extLst>
          </p:cNvPr>
          <p:cNvPicPr>
            <a:picLocks/>
          </p:cNvPicPr>
          <p:nvPr>
            <p:custDataLst>
              <p:tags r:id="rId2"/>
            </p:custDataLst>
          </p:nvPr>
        </p:nvPicPr>
        <p:blipFill>
          <a:blip r:embed="rId7" cstate="email">
            <a:extLst>
              <a:ext uri="{28A0092B-C50C-407E-A947-70E740481C1C}">
                <a14:useLocalDpi xmlns:a14="http://schemas.microsoft.com/office/drawing/2010/main" val="0"/>
              </a:ext>
            </a:extLst>
          </a:blip>
          <a:stretch>
            <a:fillRect/>
          </a:stretch>
        </p:blipFill>
        <p:spPr>
          <a:xfrm>
            <a:off x="3201670" y="508000"/>
            <a:ext cx="1219200" cy="510126"/>
          </a:xfrm>
          <a:prstGeom prst="rect">
            <a:avLst/>
          </a:prstGeom>
        </p:spPr>
      </p:pic>
      <p:pic>
        <p:nvPicPr>
          <p:cNvPr id="7" name="Picture 6">
            <a:extLst>
              <a:ext uri="{FF2B5EF4-FFF2-40B4-BE49-F238E27FC236}">
                <a16:creationId xmlns:a16="http://schemas.microsoft.com/office/drawing/2014/main" id="{64711E39-F195-BB39-1CE5-4DD0A8B8DD51}"/>
              </a:ext>
            </a:extLst>
          </p:cNvPr>
          <p:cNvPicPr>
            <a:picLocks/>
          </p:cNvPicPr>
          <p:nvPr>
            <p:custDataLst>
              <p:tags r:id="rId3"/>
            </p:custDataLst>
          </p:nvPr>
        </p:nvPicPr>
        <p:blipFill>
          <a:blip r:embed="rId8" cstate="email">
            <a:extLst>
              <a:ext uri="{28A0092B-C50C-407E-A947-70E740481C1C}">
                <a14:useLocalDpi xmlns:a14="http://schemas.microsoft.com/office/drawing/2010/main" val="0"/>
              </a:ext>
            </a:extLst>
          </a:blip>
          <a:stretch>
            <a:fillRect/>
          </a:stretch>
        </p:blipFill>
        <p:spPr>
          <a:xfrm>
            <a:off x="508000" y="2209800"/>
            <a:ext cx="2438400" cy="2438400"/>
          </a:xfrm>
          <a:prstGeom prst="rect">
            <a:avLst/>
          </a:prstGeom>
        </p:spPr>
      </p:pic>
      <p:sp>
        <p:nvSpPr>
          <p:cNvPr id="8" name="Rectangle 7">
            <a:extLst>
              <a:ext uri="{FF2B5EF4-FFF2-40B4-BE49-F238E27FC236}">
                <a16:creationId xmlns:a16="http://schemas.microsoft.com/office/drawing/2014/main" id="{87A732CA-D69D-F1D7-3CC3-90C987DD7FEF}"/>
              </a:ext>
            </a:extLst>
          </p:cNvPr>
          <p:cNvSpPr/>
          <p:nvPr>
            <p:custDataLst>
              <p:tags r:id="rId4"/>
            </p:custDataLst>
          </p:nvPr>
        </p:nvSpPr>
        <p:spPr>
          <a:xfrm>
            <a:off x="3200400" y="2571750"/>
            <a:ext cx="8483600" cy="1714500"/>
          </a:xfrm>
          <a:prstGeom prst="rect">
            <a:avLst/>
          </a:prstGeom>
          <a:noFill/>
          <a:ln w="19050" cap="flat" cmpd="sng" algn="ctr">
            <a:solidFill>
              <a:srgbClr val="FFFFFF"/>
            </a:solidFill>
            <a:prstDash val="solid"/>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b="1">
                <a:solidFill>
                  <a:srgbClr val="5B5B5B"/>
                </a:solidFill>
              </a:rPr>
              <a:t>What is the time increment?</a:t>
            </a:r>
          </a:p>
        </p:txBody>
      </p:sp>
      <p:sp>
        <p:nvSpPr>
          <p:cNvPr id="9" name="Rectangle 8">
            <a:extLst>
              <a:ext uri="{FF2B5EF4-FFF2-40B4-BE49-F238E27FC236}">
                <a16:creationId xmlns:a16="http://schemas.microsoft.com/office/drawing/2014/main" id="{3909CFCF-AF68-5AC6-6D8B-608E733DFBD7}"/>
              </a:ext>
            </a:extLst>
          </p:cNvPr>
          <p:cNvSpPr/>
          <p:nvPr>
            <p:custDataLst>
              <p:tags r:id="rId5"/>
            </p:custDataLst>
          </p:nvPr>
        </p:nvSpPr>
        <p:spPr>
          <a:xfrm>
            <a:off x="3200400" y="6096000"/>
            <a:ext cx="8737600" cy="510125"/>
          </a:xfrm>
          <a:prstGeom prst="rect">
            <a:avLst/>
          </a:prstGeom>
          <a:noFill/>
          <a:ln w="1905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cap="flat" cmpd="sng" algn="ctr">
                <a:solidFill>
                  <a:schemeClr val="accent1">
                    <a:shade val="50000"/>
                    <a:shade val="75000"/>
                    <a:lumMod val="9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300" b="1">
                <a:solidFill>
                  <a:srgbClr val="5B5B5B"/>
                </a:solidFill>
              </a:rPr>
              <a:t>ⓘ</a:t>
            </a:r>
            <a:r>
              <a:rPr lang="en-US" sz="1400">
                <a:solidFill>
                  <a:srgbClr val="5B5B5B"/>
                </a:solidFill>
              </a:rPr>
              <a:t> Start presenting to display the poll results on this slide.</a:t>
            </a:r>
          </a:p>
        </p:txBody>
      </p:sp>
    </p:spTree>
    <p:custDataLst>
      <p:tags r:id="rId1"/>
    </p:custDataLst>
    <p:extLst>
      <p:ext uri="{BB962C8B-B14F-4D97-AF65-F5344CB8AC3E}">
        <p14:creationId xmlns:p14="http://schemas.microsoft.com/office/powerpoint/2010/main" val="17999342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 tmFilter="0, 0; .2, .5; .8, .5; 1, 0"/>
                                        <p:tgtEl>
                                          <p:spTgt spid="8"/>
                                        </p:tgtEl>
                                      </p:cBhvr>
                                    </p:animEffect>
                                    <p:animScale>
                                      <p:cBhvr>
                                        <p:cTn id="7" dur="25" autoRev="1" fill="hold"/>
                                        <p:tgtEl>
                                          <p:spTgt spid="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picture containing diagram&#10;&#10;Description automatically generated">
            <a:extLst>
              <a:ext uri="{FF2B5EF4-FFF2-40B4-BE49-F238E27FC236}">
                <a16:creationId xmlns:a16="http://schemas.microsoft.com/office/drawing/2014/main" id="{0F3341B1-5E3E-A1BD-A3EE-783B6637FB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793" y="0"/>
            <a:ext cx="7210425" cy="6858000"/>
          </a:xfrm>
          <a:prstGeom prst="rect">
            <a:avLst/>
          </a:prstGeom>
        </p:spPr>
      </p:pic>
      <p:sp>
        <p:nvSpPr>
          <p:cNvPr id="9" name="Flowchart: Connector 8">
            <a:extLst>
              <a:ext uri="{FF2B5EF4-FFF2-40B4-BE49-F238E27FC236}">
                <a16:creationId xmlns:a16="http://schemas.microsoft.com/office/drawing/2014/main" id="{252205C8-C6B1-9BE0-60DC-0FE309732B2B}"/>
              </a:ext>
            </a:extLst>
          </p:cNvPr>
          <p:cNvSpPr/>
          <p:nvPr/>
        </p:nvSpPr>
        <p:spPr>
          <a:xfrm>
            <a:off x="2751665" y="2561897"/>
            <a:ext cx="1888679" cy="1734206"/>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t>?</a:t>
            </a:r>
            <a:endParaRPr lang="en-US" dirty="0"/>
          </a:p>
        </p:txBody>
      </p:sp>
      <p:sp>
        <p:nvSpPr>
          <p:cNvPr id="2" name="TextBox 1">
            <a:extLst>
              <a:ext uri="{FF2B5EF4-FFF2-40B4-BE49-F238E27FC236}">
                <a16:creationId xmlns:a16="http://schemas.microsoft.com/office/drawing/2014/main" id="{9EF78F0E-E6B3-C20A-D638-98E4B0789FD6}"/>
              </a:ext>
            </a:extLst>
          </p:cNvPr>
          <p:cNvSpPr txBox="1"/>
          <p:nvPr/>
        </p:nvSpPr>
        <p:spPr>
          <a:xfrm>
            <a:off x="7901878" y="304800"/>
            <a:ext cx="3886200" cy="3600986"/>
          </a:xfrm>
          <a:prstGeom prst="rect">
            <a:avLst/>
          </a:prstGeom>
          <a:noFill/>
        </p:spPr>
        <p:txBody>
          <a:bodyPr wrap="square" rtlCol="0">
            <a:spAutoFit/>
          </a:bodyPr>
          <a:lstStyle/>
          <a:p>
            <a:pPr marL="285750" indent="-285750">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4 Billion social media users </a:t>
            </a:r>
          </a:p>
          <a:p>
            <a:pPr marL="285750" indent="-285750">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Internet Users Table: </a:t>
            </a:r>
          </a:p>
          <a:p>
            <a:pPr marL="285750" indent="-285750">
              <a:buFont typeface="Wingdings" panose="05000000000000000000" pitchFamily="2" charset="2"/>
              <a:buChar char="Ø"/>
            </a:pPr>
            <a:endParaRPr lang="en-US"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endParaRPr lang="en-US"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endParaRPr lang="en-US"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endParaRPr lang="en-US"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endParaRPr lang="en-US"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endParaRPr lang="en-US"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endParaRPr lang="en-US"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endParaRPr lang="en-US" dirty="0">
              <a:latin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cs typeface="Times New Roman" panose="02020603050405020304" pitchFamily="18" charset="0"/>
              </a:rPr>
              <a:t>Source: International Telecommunications Union (Agency of the UN)</a:t>
            </a:r>
          </a:p>
          <a:p>
            <a:endParaRPr lang="en-US" sz="1600"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F8AF85D8-9849-DDD1-0E22-26571D1B9976}"/>
              </a:ext>
            </a:extLst>
          </p:cNvPr>
          <p:cNvPicPr>
            <a:picLocks noChangeAspect="1"/>
          </p:cNvPicPr>
          <p:nvPr/>
        </p:nvPicPr>
        <p:blipFill>
          <a:blip r:embed="rId3"/>
          <a:stretch>
            <a:fillRect/>
          </a:stretch>
        </p:blipFill>
        <p:spPr>
          <a:xfrm>
            <a:off x="7388020" y="914400"/>
            <a:ext cx="4803980" cy="2209800"/>
          </a:xfrm>
          <a:prstGeom prst="rect">
            <a:avLst/>
          </a:prstGeom>
        </p:spPr>
      </p:pic>
    </p:spTree>
    <p:extLst>
      <p:ext uri="{BB962C8B-B14F-4D97-AF65-F5344CB8AC3E}">
        <p14:creationId xmlns:p14="http://schemas.microsoft.com/office/powerpoint/2010/main" val="3753090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xit" presetSubtype="10" fill="hold" grpId="0" nodeType="clickEffect">
                                  <p:stCondLst>
                                    <p:cond delay="0"/>
                                  </p:stCondLst>
                                  <p:childTnLst>
                                    <p:animEffect transition="out" filter="randombar(horizontal)">
                                      <p:cBhvr>
                                        <p:cTn id="6" dur="500"/>
                                        <p:tgtEl>
                                          <p:spTgt spid="9"/>
                                        </p:tgtEl>
                                      </p:cBhvr>
                                    </p:animEffect>
                                    <p:set>
                                      <p:cBhvr>
                                        <p:cTn id="7" dur="1" fill="hold">
                                          <p:stCondLst>
                                            <p:cond delay="499"/>
                                          </p:stCondLst>
                                        </p:cTn>
                                        <p:tgtEl>
                                          <p:spTgt spid="9"/>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1000"/>
                                        <p:tgtEl>
                                          <p:spTgt spid="3"/>
                                        </p:tgtEl>
                                      </p:cBhvr>
                                    </p:animEffect>
                                    <p:anim calcmode="lin" valueType="num">
                                      <p:cBhvr>
                                        <p:cTn id="18" dur="1000" fill="hold"/>
                                        <p:tgtEl>
                                          <p:spTgt spid="3"/>
                                        </p:tgtEl>
                                        <p:attrNameLst>
                                          <p:attrName>ppt_x</p:attrName>
                                        </p:attrNameLst>
                                      </p:cBhvr>
                                      <p:tavLst>
                                        <p:tav tm="0">
                                          <p:val>
                                            <p:strVal val="#ppt_x"/>
                                          </p:val>
                                        </p:tav>
                                        <p:tav tm="100000">
                                          <p:val>
                                            <p:strVal val="#ppt_x"/>
                                          </p:val>
                                        </p:tav>
                                      </p:tavLst>
                                    </p:anim>
                                    <p:anim calcmode="lin" valueType="num">
                                      <p:cBhvr>
                                        <p:cTn id="1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F6F15D2-6BF3-6027-8045-2DDB659D1300}"/>
              </a:ext>
            </a:extLst>
          </p:cNvPr>
          <p:cNvSpPr txBox="1"/>
          <p:nvPr/>
        </p:nvSpPr>
        <p:spPr>
          <a:xfrm>
            <a:off x="2743200" y="4724400"/>
            <a:ext cx="6096982" cy="923330"/>
          </a:xfrm>
          <a:prstGeom prst="rect">
            <a:avLst/>
          </a:prstGeom>
          <a:noFill/>
        </p:spPr>
        <p:txBody>
          <a:bodyPr wrap="square">
            <a:spAutoFit/>
          </a:bodyPr>
          <a:lstStyle/>
          <a:p>
            <a:r>
              <a:rPr lang="en-US" dirty="0"/>
              <a:t>https://www.qwant.com/?client=ext-firefox-sb&amp;t=images&amp;q=normal+distribution&amp;o=0%3A0867C7A9CC1F9B31D9BB2B0D06B41B90CECAFC90</a:t>
            </a:r>
          </a:p>
        </p:txBody>
      </p:sp>
      <p:pic>
        <p:nvPicPr>
          <p:cNvPr id="8" name="Picture 7" descr="Diagram, timeline">
            <a:extLst>
              <a:ext uri="{FF2B5EF4-FFF2-40B4-BE49-F238E27FC236}">
                <a16:creationId xmlns:a16="http://schemas.microsoft.com/office/drawing/2014/main" id="{C20786E8-C4F9-1A67-4B1F-00AC9FCB95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9" name="TextBox 8">
            <a:extLst>
              <a:ext uri="{FF2B5EF4-FFF2-40B4-BE49-F238E27FC236}">
                <a16:creationId xmlns:a16="http://schemas.microsoft.com/office/drawing/2014/main" id="{001679F2-89E4-3A6E-C142-1DFD4D3E93F8}"/>
              </a:ext>
            </a:extLst>
          </p:cNvPr>
          <p:cNvSpPr txBox="1"/>
          <p:nvPr/>
        </p:nvSpPr>
        <p:spPr>
          <a:xfrm>
            <a:off x="3276600" y="6488668"/>
            <a:ext cx="8382000" cy="369332"/>
          </a:xfrm>
          <a:prstGeom prst="rect">
            <a:avLst/>
          </a:prstGeom>
          <a:noFill/>
        </p:spPr>
        <p:txBody>
          <a:bodyPr wrap="square" rtlCol="0">
            <a:spAutoFit/>
          </a:bodyPr>
          <a:lstStyle/>
          <a:p>
            <a:r>
              <a:rPr lang="en-US" dirty="0">
                <a:solidFill>
                  <a:schemeClr val="bg1"/>
                </a:solidFill>
              </a:rPr>
              <a:t>Source: https://www.visualcapitalist.com/how-much-data-is-generated-each-day/</a:t>
            </a:r>
          </a:p>
        </p:txBody>
      </p:sp>
    </p:spTree>
    <p:extLst>
      <p:ext uri="{BB962C8B-B14F-4D97-AF65-F5344CB8AC3E}">
        <p14:creationId xmlns:p14="http://schemas.microsoft.com/office/powerpoint/2010/main" val="286393100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SLIDO_APP_VERSION" val="1.0.1.2417"/>
  <p:tag name="SLIDO_PRESENTATION_ID" val="00000000-0000-0000-0000-000000000000"/>
  <p:tag name="SLIDO_EVENT_UUID" val="57dd0c0e-d651-4102-9499-6122668796bc"/>
  <p:tag name="SLIDO_EVENT_SECTION_UUID" val="a4d48b7c-c331-40db-b4d7-8b7fe32d5de2"/>
</p:tagLst>
</file>

<file path=ppt/tags/tag2.xml><?xml version="1.0" encoding="utf-8"?>
<p:tagLst xmlns:a="http://schemas.openxmlformats.org/drawingml/2006/main" xmlns:r="http://schemas.openxmlformats.org/officeDocument/2006/relationships" xmlns:p="http://schemas.openxmlformats.org/presentationml/2006/main">
  <p:tag name="SLIDO_METADATA" val="eyJUaW1lc3RhbXAiOjE2NzM4OTkwODR9"/>
  <p:tag name="SLIDO_TYPE" val="SlidoPoll"/>
  <p:tag name="SLIDO_POLL_UUID" val="6aac9bc6-161e-42e0-9ed7-c17e81305760"/>
  <p:tag name="SLIDO_TIMELINE" val="W3sicG9sbFF1ZXN0aW9uVXVpZCI6IjdiMzE2YzhjLWJmNGQtNDRkMy1iYTAzLTQyOTFiNDU4OTZiMCIsInNob3dSZXN1bHRzIjpmYWxzZSwic2hvd0NvcnJlY3RBbnN3ZXJzIjpmYWxzZSwidm90aW5nTG9ja2VkIjpmYWxzZX0seyJwb2xsUXVlc3Rpb25VdWlkIjoiN2IzMTZjOGMtYmY0ZC00NGQzLWJhMDMtNDI5MWI0NTg5NmIwIiwic2hvd1Jlc3VsdHMiOnRydWUsInNob3dDb3JyZWN0QW5zd2VycyI6ZmFsc2UsInZvdGluZ0xvY2tlZCI6ZmFsc2V9XQ=="/>
</p:tagLst>
</file>

<file path=ppt/tags/tag3.xml><?xml version="1.0" encoding="utf-8"?>
<p:tagLst xmlns:a="http://schemas.openxmlformats.org/drawingml/2006/main" xmlns:r="http://schemas.openxmlformats.org/officeDocument/2006/relationships" xmlns:p="http://schemas.openxmlformats.org/presentationml/2006/main">
  <p:tag name="SLIDO_ELEMENT" val="logo"/>
</p:tagLst>
</file>

<file path=ppt/tags/tag4.xml><?xml version="1.0" encoding="utf-8"?>
<p:tagLst xmlns:a="http://schemas.openxmlformats.org/drawingml/2006/main" xmlns:r="http://schemas.openxmlformats.org/officeDocument/2006/relationships" xmlns:p="http://schemas.openxmlformats.org/presentationml/2006/main">
  <p:tag name="SLIDO_ELEMENT" val="interaction_image"/>
  <p:tag name="INTERACTION_TYPE" val="MultipleChoice"/>
</p:tagLst>
</file>

<file path=ppt/tags/tag5.xml><?xml version="1.0" encoding="utf-8"?>
<p:tagLst xmlns:a="http://schemas.openxmlformats.org/drawingml/2006/main" xmlns:r="http://schemas.openxmlformats.org/officeDocument/2006/relationships" xmlns:p="http://schemas.openxmlformats.org/presentationml/2006/main">
  <p:tag name="SLIDO_ELEMENT" val="title"/>
</p:tagLst>
</file>

<file path=ppt/tags/tag6.xml><?xml version="1.0" encoding="utf-8"?>
<p:tagLst xmlns:a="http://schemas.openxmlformats.org/drawingml/2006/main" xmlns:r="http://schemas.openxmlformats.org/officeDocument/2006/relationships" xmlns:p="http://schemas.openxmlformats.org/presentationml/2006/main">
  <p:tag name="SLIDO_ELEMENT" val="footer"/>
</p:tagLst>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GW_Photography_Campus_0">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Hardcover">
      <a:majorFont>
        <a:latin typeface="Book Antiqua"/>
        <a:ea typeface=""/>
        <a:cs typeface=""/>
        <a:font script="Grek" typeface="Times New Roman"/>
        <a:font script="Cyrl" typeface="Times New Roman"/>
        <a:font script="Jpan" typeface="HGS明朝E"/>
        <a:font script="Hang" typeface="궁서"/>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Book Antiqua"/>
        <a:ea typeface=""/>
        <a:cs typeface=""/>
        <a:font script="Grek" typeface="Times New Roman"/>
        <a:font script="Cyrl" typeface="Times New Roman"/>
        <a:font script="Jpan" typeface="HGS明朝E"/>
        <a:font script="Hang" typeface="돋움"/>
        <a:font script="Hans" typeface="宋体"/>
        <a:font script="Hant" typeface="新細明體"/>
        <a:font script="Arab" typeface="Times New Roman"/>
        <a:font script="Hebr" typeface="David"/>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Hardcover">
      <a:fillStyleLst>
        <a:solidFill>
          <a:schemeClr val="phClr"/>
        </a:solidFill>
        <a:solidFill>
          <a:schemeClr val="phClr">
            <a:tint val="68000"/>
            <a:shade val="94000"/>
            <a:satMod val="300000"/>
            <a:lumMod val="110000"/>
          </a:schemeClr>
        </a:solidFill>
        <a:gradFill rotWithShape="1">
          <a:gsLst>
            <a:gs pos="0">
              <a:schemeClr val="phClr">
                <a:tint val="94000"/>
                <a:satMod val="180000"/>
                <a:lumMod val="98000"/>
              </a:schemeClr>
            </a:gs>
            <a:gs pos="100000">
              <a:schemeClr val="phClr">
                <a:satMod val="130000"/>
              </a:schemeClr>
            </a:gs>
          </a:gsLst>
          <a:lin ang="5160000" scaled="0"/>
        </a:gradFill>
      </a:fillStyleLst>
      <a:lnStyleLst>
        <a:ln w="12700" cap="flat" cmpd="sng" algn="ctr">
          <a:solidFill>
            <a:schemeClr val="phClr">
              <a:shade val="90000"/>
              <a:lumMod val="90000"/>
            </a:schemeClr>
          </a:solidFill>
          <a:prstDash val="solid"/>
        </a:ln>
        <a:ln w="19050" cap="flat" cmpd="sng" algn="ctr">
          <a:solidFill>
            <a:schemeClr val="phClr">
              <a:shade val="75000"/>
              <a:lumMod val="90000"/>
            </a:schemeClr>
          </a:solidFill>
          <a:prstDash val="solid"/>
        </a:ln>
        <a:ln w="25400" cap="flat" cmpd="sng" algn="ctr">
          <a:solidFill>
            <a:schemeClr val="phClr"/>
          </a:solidFill>
          <a:prstDash val="solid"/>
        </a:ln>
      </a:lnStyleLst>
      <a:effectStyleLst>
        <a:effectStyle>
          <a:effectLst>
            <a:outerShdw blurRad="38100" dist="12700" dir="5400000" rotWithShape="0">
              <a:srgbClr val="000000">
                <a:alpha val="15000"/>
              </a:srgbClr>
            </a:outerShdw>
          </a:effectLst>
        </a:effectStyle>
        <a:effectStyle>
          <a:effectLst>
            <a:outerShdw blurRad="50800" dist="25400" dir="5400000" rotWithShape="0">
              <a:srgbClr val="000000">
                <a:alpha val="46000"/>
              </a:srgbClr>
            </a:outerShdw>
          </a:effectLst>
        </a:effectStyle>
        <a:effectStyle>
          <a:effectLst>
            <a:outerShdw blurRad="50800" dist="25400" dir="5400000" rotWithShape="0">
              <a:srgbClr val="000000">
                <a:alpha val="48000"/>
              </a:srgbClr>
            </a:outerShdw>
          </a:effectLst>
          <a:scene3d>
            <a:camera prst="orthographicFront">
              <a:rot lat="0" lon="0" rev="0"/>
            </a:camera>
            <a:lightRig rig="threePt" dir="tl">
              <a:rot lat="0" lon="0" rev="2400000"/>
            </a:lightRig>
          </a:scene3d>
          <a:sp3d>
            <a:bevelT w="25400" h="25400"/>
          </a:sp3d>
        </a:effectStyle>
      </a:effectStyleLst>
      <a:bgFillStyleLst>
        <a:solidFill>
          <a:schemeClr val="phClr">
            <a:tint val="96000"/>
            <a:lumMod val="110000"/>
          </a:schemeClr>
        </a:solidFill>
        <a:blipFill rotWithShape="1">
          <a:blip xmlns:r="http://schemas.openxmlformats.org/officeDocument/2006/relationships" r:embed="rId1">
            <a:duotone>
              <a:schemeClr val="phClr">
                <a:tint val="93000"/>
                <a:shade val="20000"/>
              </a:schemeClr>
              <a:schemeClr val="phClr">
                <a:tint val="90000"/>
                <a:shade val="85000"/>
                <a:satMod val="115000"/>
              </a:schemeClr>
            </a:duotone>
          </a:blip>
          <a:tile tx="0" ty="0" sx="60000" sy="60000" flip="none" algn="tl"/>
        </a:blipFill>
        <a:blipFill rotWithShape="1">
          <a:blip xmlns:r="http://schemas.openxmlformats.org/officeDocument/2006/relationships" r:embed="rId2">
            <a:duotone>
              <a:schemeClr val="phClr">
                <a:shade val="50000"/>
                <a:satMod val="340000"/>
                <a:lumMod val="40000"/>
              </a:schemeClr>
              <a:schemeClr val="phClr">
                <a:tint val="92000"/>
                <a:shade val="94000"/>
                <a:hueMod val="110000"/>
                <a:satMod val="236000"/>
                <a:lumMod val="120000"/>
              </a:schemeClr>
            </a:duotone>
          </a:blip>
          <a:stretch/>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Grek" typeface=""/>
        <a:font script="Cyrl" typeface=""/>
        <a:font script="Jpan" typeface="ＭＳ Ｐゴシック"/>
        <a:font script="Hang" typeface="맑은 고딕"/>
        <a:font script="Hans" typeface="宋体"/>
        <a:font script="Hant" typeface="微軟正黑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majorFont>
      <a:minorFont>
        <a:latin typeface="Calibri"/>
        <a:ea typeface=""/>
        <a:cs typeface=""/>
        <a:font script="Grek" typeface=""/>
        <a:font script="Cyrl"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minorFont>
    </a:fontScheme>
    <a:fmtScheme name="Office">
      <a:fillStyleLst>
        <a:solidFill>
          <a:schemeClr val="phClr"/>
        </a:solidFill>
        <a:gradFill rotWithShape="1">
          <a:gsLst>
            <a:gs pos="0">
              <a:schemeClr val="phClr">
                <a:tint val="50000"/>
                <a:shade val="98000"/>
                <a:satMod val="300000"/>
              </a:schemeClr>
            </a:gs>
            <a:gs pos="25000">
              <a:schemeClr val="phClr">
                <a:tint val="37000"/>
                <a:shade val="98000"/>
                <a:satMod val="300000"/>
              </a:schemeClr>
            </a:gs>
            <a:gs pos="100000">
              <a:schemeClr val="phClr">
                <a:tint val="5000"/>
                <a:satMod val="350000"/>
              </a:schemeClr>
            </a:gs>
          </a:gsLst>
          <a:lin ang="16200000" scaled="1"/>
        </a:gradFill>
        <a:gradFill rotWithShape="1">
          <a:gsLst>
            <a:gs pos="0">
              <a:schemeClr val="phClr">
                <a:shade val="75000"/>
                <a:satMod val="160000"/>
              </a:schemeClr>
            </a:gs>
            <a:gs pos="62000">
              <a:schemeClr val="phClr">
                <a:satMod val="125000"/>
              </a:schemeClr>
            </a:gs>
            <a:gs pos="100000">
              <a:schemeClr val="phClr">
                <a:tint val="80000"/>
                <a:satMod val="140000"/>
              </a:schemeClr>
            </a:gs>
          </a:gsLst>
          <a:lin ang="16200000" scaled="0"/>
        </a:gradFill>
      </a:fillStyleLst>
      <a:lnStyleLst>
        <a:ln w="6350" cap="rnd" cmpd="sng" algn="ctr">
          <a:solidFill>
            <a:schemeClr val="phClr"/>
          </a:solidFill>
          <a:prstDash val="solid"/>
        </a:ln>
        <a:ln w="25400" cap="rnd" cmpd="sng" algn="ctr">
          <a:solidFill>
            <a:schemeClr val="phClr"/>
          </a:solidFill>
          <a:prstDash val="solid"/>
        </a:ln>
        <a:ln w="34925" cap="rnd" cmpd="sng" algn="ctr">
          <a:solidFill>
            <a:schemeClr val="phClr"/>
          </a:solidFill>
          <a:prstDash val="solid"/>
        </a:ln>
      </a:lnStyleLst>
      <a:effectStyleLst>
        <a:effectStyle>
          <a:effectLst>
            <a:outerShdw blurRad="63500" dist="25400" dir="5400000">
              <a:srgbClr val="000000">
                <a:alpha val="43137"/>
              </a:srgbClr>
            </a:outerShdw>
          </a:effectLst>
        </a:effectStyle>
        <a:effectStyle>
          <a:effectLst>
            <a:outerShdw blurRad="50800" dist="38100" dir="5400000">
              <a:srgbClr val="000000">
                <a:alpha val="45882"/>
              </a:srgbClr>
            </a:outerShdw>
          </a:effectLst>
          <a:scene3d>
            <a:camera prst="orthographicFront" fov="0">
              <a:rot lat="0" lon="0" rev="0"/>
            </a:camera>
            <a:lightRig rig="contrasting" dir="t">
              <a:rot lat="0" lon="0" rev="16500000"/>
            </a:lightRig>
          </a:scene3d>
          <a:sp3d contourW="12700" prstMaterial="powder">
            <a:bevelT h="50800"/>
            <a:contourClr>
              <a:schemeClr val="phClr"/>
            </a:contourClr>
          </a:sp3d>
        </a:effectStyle>
        <a:effectStyle>
          <a:effectLst>
            <a:reflection blurRad="12700" stA="25000" endPos="28000" dist="38100" dir="5400000" sy="-100000"/>
          </a:effectLst>
          <a:scene3d>
            <a:camera prst="orthographicFront" fov="0">
              <a:rot lat="0" lon="0" rev="0"/>
            </a:camera>
            <a:lightRig rig="threePt" dir="t">
              <a:rot lat="0" lon="0" rev="0"/>
            </a:lightRig>
          </a:scene3d>
          <a:sp3d>
            <a:bevelT w="139700" h="38100"/>
            <a:contourClr>
              <a:schemeClr val="phClr"/>
            </a:contourClr>
          </a:sp3d>
        </a:effectStyle>
      </a:effectStyleLst>
      <a:bgFillStyleLst>
        <a:solidFill>
          <a:schemeClr val="phClr"/>
        </a:solidFill>
        <a:gradFill rotWithShape="1">
          <a:gsLst>
            <a:gs pos="0">
              <a:schemeClr val="phClr">
                <a:shade val="75000"/>
                <a:satMod val="250000"/>
              </a:schemeClr>
            </a:gs>
            <a:gs pos="20000">
              <a:schemeClr val="phClr">
                <a:shade val="85000"/>
                <a:satMod val="175000"/>
              </a:schemeClr>
            </a:gs>
            <a:gs pos="100000">
              <a:schemeClr val="phClr">
                <a:tint val="70000"/>
                <a:satMod val="175000"/>
              </a:schemeClr>
            </a:gs>
          </a:gsLst>
          <a:lin ang="16200000" scaled="1"/>
        </a:gradFill>
        <a:gradFill rotWithShape="1">
          <a:gsLst>
            <a:gs pos="0">
              <a:schemeClr val="phClr">
                <a:shade val="50000"/>
                <a:satMod val="145000"/>
              </a:schemeClr>
            </a:gs>
            <a:gs pos="30000">
              <a:schemeClr val="phClr">
                <a:shade val="65000"/>
                <a:satMod val="155000"/>
              </a:schemeClr>
            </a:gs>
            <a:gs pos="100000">
              <a:schemeClr val="phClr">
                <a:tint val="60000"/>
                <a:satMod val="170000"/>
              </a:schemeClr>
            </a:gs>
          </a:gsLst>
          <a:lin ang="16200000" scaled="1"/>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Grek" typeface=""/>
        <a:font script="Cyrl" typeface=""/>
        <a:font script="Jpan" typeface="ＭＳ Ｐゴシック"/>
        <a:font script="Hang" typeface="맑은 고딕"/>
        <a:font script="Hans" typeface="宋体"/>
        <a:font script="Hant" typeface="微軟正黑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majorFont>
      <a:minorFont>
        <a:latin typeface="Calibri"/>
        <a:ea typeface=""/>
        <a:cs typeface=""/>
        <a:font script="Grek" typeface=""/>
        <a:font script="Cyrl"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minorFont>
    </a:fontScheme>
    <a:fmtScheme name="Office">
      <a:fillStyleLst>
        <a:solidFill>
          <a:schemeClr val="phClr"/>
        </a:solidFill>
        <a:gradFill rotWithShape="1">
          <a:gsLst>
            <a:gs pos="0">
              <a:schemeClr val="phClr">
                <a:tint val="50000"/>
                <a:shade val="98000"/>
                <a:satMod val="300000"/>
              </a:schemeClr>
            </a:gs>
            <a:gs pos="25000">
              <a:schemeClr val="phClr">
                <a:tint val="37000"/>
                <a:shade val="98000"/>
                <a:satMod val="300000"/>
              </a:schemeClr>
            </a:gs>
            <a:gs pos="100000">
              <a:schemeClr val="phClr">
                <a:tint val="5000"/>
                <a:satMod val="350000"/>
              </a:schemeClr>
            </a:gs>
          </a:gsLst>
          <a:lin ang="16200000" scaled="1"/>
        </a:gradFill>
        <a:gradFill rotWithShape="1">
          <a:gsLst>
            <a:gs pos="0">
              <a:schemeClr val="phClr">
                <a:shade val="75000"/>
                <a:satMod val="160000"/>
              </a:schemeClr>
            </a:gs>
            <a:gs pos="62000">
              <a:schemeClr val="phClr">
                <a:satMod val="125000"/>
              </a:schemeClr>
            </a:gs>
            <a:gs pos="100000">
              <a:schemeClr val="phClr">
                <a:tint val="80000"/>
                <a:satMod val="140000"/>
              </a:schemeClr>
            </a:gs>
          </a:gsLst>
          <a:lin ang="16200000" scaled="0"/>
        </a:gradFill>
      </a:fillStyleLst>
      <a:lnStyleLst>
        <a:ln w="6350" cap="rnd" cmpd="sng" algn="ctr">
          <a:solidFill>
            <a:schemeClr val="phClr"/>
          </a:solidFill>
          <a:prstDash val="solid"/>
        </a:ln>
        <a:ln w="25400" cap="rnd" cmpd="sng" algn="ctr">
          <a:solidFill>
            <a:schemeClr val="phClr"/>
          </a:solidFill>
          <a:prstDash val="solid"/>
        </a:ln>
        <a:ln w="34925" cap="rnd" cmpd="sng" algn="ctr">
          <a:solidFill>
            <a:schemeClr val="phClr"/>
          </a:solidFill>
          <a:prstDash val="solid"/>
        </a:ln>
      </a:lnStyleLst>
      <a:effectStyleLst>
        <a:effectStyle>
          <a:effectLst>
            <a:outerShdw blurRad="63500" dist="25400" dir="5400000">
              <a:srgbClr val="000000">
                <a:alpha val="43137"/>
              </a:srgbClr>
            </a:outerShdw>
          </a:effectLst>
        </a:effectStyle>
        <a:effectStyle>
          <a:effectLst>
            <a:outerShdw blurRad="50800" dist="38100" dir="5400000">
              <a:srgbClr val="000000">
                <a:alpha val="45882"/>
              </a:srgbClr>
            </a:outerShdw>
          </a:effectLst>
          <a:scene3d>
            <a:camera prst="orthographicFront" fov="0">
              <a:rot lat="0" lon="0" rev="0"/>
            </a:camera>
            <a:lightRig rig="contrasting" dir="t">
              <a:rot lat="0" lon="0" rev="16500000"/>
            </a:lightRig>
          </a:scene3d>
          <a:sp3d contourW="12700" prstMaterial="powder">
            <a:bevelT h="50800"/>
            <a:contourClr>
              <a:schemeClr val="phClr"/>
            </a:contourClr>
          </a:sp3d>
        </a:effectStyle>
        <a:effectStyle>
          <a:effectLst>
            <a:reflection blurRad="12700" stA="25000" endPos="28000" dist="38100" dir="5400000" sy="-100000"/>
          </a:effectLst>
          <a:scene3d>
            <a:camera prst="orthographicFront" fov="0">
              <a:rot lat="0" lon="0" rev="0"/>
            </a:camera>
            <a:lightRig rig="threePt" dir="t">
              <a:rot lat="0" lon="0" rev="0"/>
            </a:lightRig>
          </a:scene3d>
          <a:sp3d>
            <a:bevelT w="139700" h="38100"/>
            <a:contourClr>
              <a:schemeClr val="phClr"/>
            </a:contourClr>
          </a:sp3d>
        </a:effectStyle>
      </a:effectStyleLst>
      <a:bgFillStyleLst>
        <a:solidFill>
          <a:schemeClr val="phClr"/>
        </a:solidFill>
        <a:gradFill rotWithShape="1">
          <a:gsLst>
            <a:gs pos="0">
              <a:schemeClr val="phClr">
                <a:shade val="75000"/>
                <a:satMod val="250000"/>
              </a:schemeClr>
            </a:gs>
            <a:gs pos="20000">
              <a:schemeClr val="phClr">
                <a:shade val="85000"/>
                <a:satMod val="175000"/>
              </a:schemeClr>
            </a:gs>
            <a:gs pos="100000">
              <a:schemeClr val="phClr">
                <a:tint val="70000"/>
                <a:satMod val="175000"/>
              </a:schemeClr>
            </a:gs>
          </a:gsLst>
          <a:lin ang="16200000" scaled="1"/>
        </a:gradFill>
        <a:gradFill rotWithShape="1">
          <a:gsLst>
            <a:gs pos="0">
              <a:schemeClr val="phClr">
                <a:shade val="50000"/>
                <a:satMod val="145000"/>
              </a:schemeClr>
            </a:gs>
            <a:gs pos="30000">
              <a:schemeClr val="phClr">
                <a:shade val="65000"/>
                <a:satMod val="155000"/>
              </a:schemeClr>
            </a:gs>
            <a:gs pos="100000">
              <a:schemeClr val="phClr">
                <a:tint val="60000"/>
                <a:satMod val="170000"/>
              </a:schemeClr>
            </a:gs>
          </a:gsLst>
          <a:lin ang="16200000" scaled="1"/>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845CBBF65F9F714BA6B7672F506B2B6E" ma:contentTypeVersion="0" ma:contentTypeDescription="Create a new document." ma:contentTypeScope="" ma:versionID="f9a81982263cf5f09a0f3f49044eb688">
  <xsd:schema xmlns:xsd="http://www.w3.org/2001/XMLSchema" xmlns:xs="http://www.w3.org/2001/XMLSchema" xmlns:p="http://schemas.microsoft.com/office/2006/metadata/properties" targetNamespace="http://schemas.microsoft.com/office/2006/metadata/properties" ma:root="true" ma:fieldsID="43c307ddd8356acff2b962ac28706ca9">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E1C1B9A-B966-46DC-B2D8-0A69EF16142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7DED896D-4F34-4924-85C5-31CFF61C77F8}">
  <ds:schemaRefs>
    <ds:schemaRef ds:uri="http://www.w3.org/XML/1998/namespace"/>
    <ds:schemaRef ds:uri="http://schemas.microsoft.com/office/infopath/2007/PartnerControls"/>
    <ds:schemaRef ds:uri="http://schemas.openxmlformats.org/package/2006/metadata/core-properties"/>
    <ds:schemaRef ds:uri="http://schemas.microsoft.com/office/2006/documentManagement/types"/>
    <ds:schemaRef ds:uri="http://purl.org/dc/elements/1.1/"/>
    <ds:schemaRef ds:uri="http://purl.org/dc/terms/"/>
    <ds:schemaRef ds:uri="http://purl.org/dc/dcmitype/"/>
    <ds:schemaRef ds:uri="http://schemas.microsoft.com/office/2006/metadata/properties"/>
  </ds:schemaRefs>
</ds:datastoreItem>
</file>

<file path=customXml/itemProps3.xml><?xml version="1.0" encoding="utf-8"?>
<ds:datastoreItem xmlns:ds="http://schemas.openxmlformats.org/officeDocument/2006/customXml" ds:itemID="{44CBAEA3-3540-4410-A42C-164733B5C16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0</TotalTime>
  <Words>2342</Words>
  <Application>Microsoft Office PowerPoint</Application>
  <PresentationFormat>Widescreen</PresentationFormat>
  <Paragraphs>219</Paragraphs>
  <Slides>44</Slides>
  <Notes>3</Notes>
  <HiddenSlides>4</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44</vt:i4>
      </vt:variant>
    </vt:vector>
  </HeadingPairs>
  <TitlesOfParts>
    <vt:vector size="52" baseType="lpstr">
      <vt:lpstr>Arial</vt:lpstr>
      <vt:lpstr>Bodoni MT</vt:lpstr>
      <vt:lpstr>Book Antiqua</vt:lpstr>
      <vt:lpstr>Calibri</vt:lpstr>
      <vt:lpstr>Courier New</vt:lpstr>
      <vt:lpstr>Times New Roman</vt:lpstr>
      <vt:lpstr>Wingdings</vt:lpstr>
      <vt:lpstr>GW_Photography_Campus_0</vt:lpstr>
      <vt:lpstr>PowerPoint Presentation</vt:lpstr>
      <vt:lpstr>Brian Wright  Assistant Professor Director for Undergrad Programs University of Virginia  PhD: Higher Education Administration Economics, Public Policy  Founded the DS Program at GWU Founded the DSI at GWU  Founded(ing) UVA’s Undergraduate Programs  Founder of DS Labs llc Worked in Defense Consulting for 10 years  Board Member for DC Data Community – 40k Members  </vt:lpstr>
      <vt:lpstr> Peter Alonzi  Assistant Professor University of Virginia  PhD: Physics  First class taught at UVA Fall 2005 First class taught in Data Science at UVA 2015   Eagle Scout  Head Coach, Virginia Rugby Football Club Est 1961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Data Science, brief History</vt:lpstr>
      <vt:lpstr>Data Science, brief History</vt:lpstr>
      <vt:lpstr>Data Science, brief History</vt:lpstr>
      <vt:lpstr>Data Science, brief History</vt:lpstr>
      <vt:lpstr>PowerPoint Presentation</vt:lpstr>
      <vt:lpstr>Data Science Overview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safety of our authors, viewers, and partners is our top priority.“  Moved to personalized content not promoting broad trends of topics.  https://support.google.com/youtube/answer/2801964?hl=en-GB</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Course Overview</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
  <cp:revision>1</cp:revision>
  <dcterms:created xsi:type="dcterms:W3CDTF">2020-01-14T20:21:30Z</dcterms:created>
  <dcterms:modified xsi:type="dcterms:W3CDTF">2023-01-24T18:04:34Z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SlidoAppVersion">
    <vt:lpwstr>1.0.1.2417</vt:lpwstr>
  </property>
</Properties>
</file>